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  <p:sldMasterId id="2147483698" r:id="rId2"/>
  </p:sldMasterIdLst>
  <p:notesMasterIdLst>
    <p:notesMasterId r:id="rId13"/>
  </p:notesMasterIdLst>
  <p:sldIdLst>
    <p:sldId id="284" r:id="rId3"/>
    <p:sldId id="286" r:id="rId4"/>
    <p:sldId id="285" r:id="rId5"/>
    <p:sldId id="348" r:id="rId6"/>
    <p:sldId id="349" r:id="rId7"/>
    <p:sldId id="288" r:id="rId8"/>
    <p:sldId id="350" r:id="rId9"/>
    <p:sldId id="291" r:id="rId10"/>
    <p:sldId id="300" r:id="rId11"/>
    <p:sldId id="351" r:id="rId12"/>
  </p:sldIdLst>
  <p:sldSz cx="12192000" cy="6858000"/>
  <p:notesSz cx="6858000" cy="9144000"/>
  <p:embeddedFontLst>
    <p:embeddedFont>
      <p:font typeface="方正小标宋简体" panose="02010600030101010101" charset="-122"/>
      <p:regular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等线 Light" panose="02010600030101010101" pitchFamily="2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67"/>
      </p:cViewPr>
      <p:guideLst>
        <p:guide orient="horz" pos="2160"/>
        <p:guide pos="384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829C7-718F-3C95-BD4F-B52D0C0B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3C8286-2783-8933-440D-C03028F0E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4BE04-658C-1CD0-F717-94A298A511E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89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A5AA-0ADE-4A24-8106-207C03497465}" type="datetime1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6789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8789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Times New Roman" panose="02020603050405020304" pitchFamily="18" charset="0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Times New Roman" panose="02020603050405020304" pitchFamily="18" charset="0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7080179" y="997618"/>
            <a:ext cx="4436181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932613" y="1124653"/>
            <a:ext cx="4421187" cy="294334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6789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8789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0" y="2290573"/>
            <a:ext cx="12192000" cy="3094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 rot="20772240">
            <a:off x="7401365" y="1683034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/>
          <p:cNvSpPr>
            <a:spLocks noGrp="1"/>
          </p:cNvSpPr>
          <p:nvPr>
            <p:ph type="pic" sz="quarter" idx="15"/>
          </p:nvPr>
        </p:nvSpPr>
        <p:spPr>
          <a:xfrm rot="668217">
            <a:off x="7665854" y="3726070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6789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8061" y="8789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85565" y="1398880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5"/>
          </p:nvPr>
        </p:nvSpPr>
        <p:spPr>
          <a:xfrm>
            <a:off x="4493965" y="1410888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/>
          <p:cNvSpPr>
            <a:spLocks noGrp="1"/>
          </p:cNvSpPr>
          <p:nvPr>
            <p:ph type="pic" sz="quarter" idx="16"/>
          </p:nvPr>
        </p:nvSpPr>
        <p:spPr>
          <a:xfrm>
            <a:off x="8239589" y="1386104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横向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624221" y="148619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24220" y="358132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148169" y="148254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6148168" y="357767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 flipH="1" flipV="1">
            <a:off x="5425531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 userDrawn="1"/>
        </p:nvSpPr>
        <p:spPr>
          <a:xfrm flipH="1" flipV="1">
            <a:off x="10962103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 userDrawn="1"/>
        </p:nvSpPr>
        <p:spPr>
          <a:xfrm flipH="1" flipV="1">
            <a:off x="5425531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 userDrawn="1"/>
        </p:nvSpPr>
        <p:spPr>
          <a:xfrm flipH="1" flipV="1">
            <a:off x="10962103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50888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62300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9"/>
          <p:cNvSpPr>
            <a:spLocks noGrp="1"/>
          </p:cNvSpPr>
          <p:nvPr>
            <p:ph type="pic" sz="quarter" idx="16"/>
          </p:nvPr>
        </p:nvSpPr>
        <p:spPr>
          <a:xfrm>
            <a:off x="6278410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289822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9846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814705"/>
            <a:ext cx="12192000" cy="526859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9846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07809" y="651917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截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2438400"/>
            <a:ext cx="12192000" cy="265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0640" y="1227371"/>
            <a:ext cx="6553200" cy="51893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4094003" y="146110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6"/>
          </p:nvPr>
        </p:nvSpPr>
        <p:spPr>
          <a:xfrm>
            <a:off x="1360455" y="147126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7"/>
          </p:nvPr>
        </p:nvSpPr>
        <p:spPr>
          <a:xfrm>
            <a:off x="-1403065" y="1466132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291529" y="284403"/>
            <a:ext cx="1414170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HITSZ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565422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5"/>
          </p:nvPr>
        </p:nvSpPr>
        <p:spPr>
          <a:xfrm>
            <a:off x="2591276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65422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8"/>
          <p:cNvSpPr>
            <a:spLocks noGrp="1"/>
          </p:cNvSpPr>
          <p:nvPr>
            <p:ph type="pic" sz="quarter" idx="17"/>
          </p:nvPr>
        </p:nvSpPr>
        <p:spPr>
          <a:xfrm>
            <a:off x="2591276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8"/>
          </p:nvPr>
        </p:nvSpPr>
        <p:spPr>
          <a:xfrm>
            <a:off x="565422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9"/>
          </p:nvPr>
        </p:nvSpPr>
        <p:spPr>
          <a:xfrm>
            <a:off x="2591276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480" y="1171575"/>
            <a:ext cx="6255849" cy="4558665"/>
          </a:xfrm>
          <a:prstGeom prst="rect">
            <a:avLst/>
          </a:prstGeom>
        </p:spPr>
      </p:pic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335088" y="1554163"/>
            <a:ext cx="4297362" cy="28511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" y="-6436"/>
            <a:ext cx="10287000" cy="6858000"/>
          </a:xfrm>
          <a:prstGeom prst="rect">
            <a:avLst/>
          </a:prstGeom>
        </p:spPr>
      </p:pic>
      <p:sp>
        <p:nvSpPr>
          <p:cNvPr id="7" name="椭圆 6"/>
          <p:cNvSpPr/>
          <p:nvPr userDrawn="1"/>
        </p:nvSpPr>
        <p:spPr>
          <a:xfrm>
            <a:off x="7421356" y="-2690075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7634978" y="-2781431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34112" y="922705"/>
            <a:ext cx="3720161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自强不息 开拓创新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174731" y="1854386"/>
            <a:ext cx="1736243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追求卓越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359629" y="4756895"/>
            <a:ext cx="3685888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规格严格 功夫到家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9046317" y="5895921"/>
            <a:ext cx="2888781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爱国 求是 团结 奋进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7969018" y="3520356"/>
            <a:ext cx="250446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求真务实 崇尚科学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0507665" y="3034206"/>
            <a:ext cx="1488534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铭记责任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方正小标宋简体" panose="02000000000000000000" charset="-122"/>
              <a:ea typeface="方正小标宋简体" panose="02000000000000000000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竭诚奉献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0003049" y="1992254"/>
            <a:ext cx="208620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海纳百川协作攻关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174731" y="3887773"/>
            <a:ext cx="3821468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工程师的摇篮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874475" y="507887"/>
            <a:ext cx="183631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社会主义办学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567951" y="1485863"/>
            <a:ext cx="3477565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哈尔滨中俄工业学校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969018" y="2897465"/>
            <a:ext cx="2358323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八百壮士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969019" y="2429744"/>
            <a:ext cx="402718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中国特色 世界一流 哈工大规格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710785" y="489324"/>
            <a:ext cx="154348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艰苦创业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8627939" y="5247495"/>
            <a:ext cx="341757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青春告白祖国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06" y="-791"/>
            <a:ext cx="10291020" cy="6858000"/>
          </a:xfrm>
          <a:prstGeom prst="rect">
            <a:avLst/>
          </a:prstGeom>
        </p:spPr>
      </p:pic>
      <p:sp>
        <p:nvSpPr>
          <p:cNvPr id="5" name="椭圆 4"/>
          <p:cNvSpPr/>
          <p:nvPr userDrawn="1"/>
        </p:nvSpPr>
        <p:spPr>
          <a:xfrm>
            <a:off x="-6397120" y="-2781431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-6576322" y="-2782222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69346" y="1003900"/>
            <a:ext cx="3814482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自强不息 开拓创新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45029" y="1938349"/>
            <a:ext cx="1784873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追求卓越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69346" y="4838090"/>
            <a:ext cx="395345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规格严格 功夫到家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69346" y="5977116"/>
            <a:ext cx="3343854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爱国 求是 团结 奋进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443223" y="3627629"/>
            <a:ext cx="250446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求真务实 崇尚科学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01794" y="3163710"/>
            <a:ext cx="1488534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铭记责任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方正小标宋简体" panose="02000000000000000000" charset="-122"/>
              <a:ea typeface="方正小标宋简体" panose="02000000000000000000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竭诚奉献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527392" y="2033993"/>
            <a:ext cx="246435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海纳百川 协作攻关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69346" y="4045543"/>
            <a:ext cx="4278338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工程师的摇篮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69345" y="589082"/>
            <a:ext cx="1736243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社会主义办学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2960" y="1541698"/>
            <a:ext cx="392533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哈尔滨中俄工业学校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633421" y="2965222"/>
            <a:ext cx="2358323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八百壮士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669346" y="2510939"/>
            <a:ext cx="453511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中国特色 世界一流 哈工大规格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2443223" y="570519"/>
            <a:ext cx="183631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粤港澳大湾区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669345" y="5328690"/>
            <a:ext cx="3610187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方正小标宋简体" panose="02000000000000000000" charset="-122"/>
                <a:ea typeface="方正小标宋简体" panose="02000000000000000000" charset="-122"/>
                <a:cs typeface="+mn-cs"/>
              </a:rPr>
              <a:t>青春告白祖国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710" y="1113896"/>
            <a:ext cx="10515600" cy="516968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u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F548A5D5-F967-4973-BC3E-B6E1F1E79406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-1" y="136526"/>
            <a:ext cx="3071814" cy="59831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3071812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6095999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9120185" y="136525"/>
            <a:ext cx="3071815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纵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95301"/>
            <a:ext cx="8364310" cy="51696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460500" y="6362699"/>
            <a:ext cx="2743200" cy="365125"/>
          </a:xfrm>
        </p:spPr>
        <p:txBody>
          <a:bodyPr/>
          <a:lstStyle>
            <a:lvl1pPr>
              <a:defRPr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F548A5D5-F967-4973-BC3E-B6E1F1E79406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864102" y="6362699"/>
            <a:ext cx="3124200" cy="365124"/>
          </a:xfrm>
        </p:spPr>
        <p:txBody>
          <a:bodyPr/>
          <a:lstStyle>
            <a:lvl1pPr>
              <a:defRPr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8704" y="6362698"/>
            <a:ext cx="2743200" cy="365125"/>
          </a:xfrm>
        </p:spPr>
        <p:txBody>
          <a:bodyPr/>
          <a:lstStyle>
            <a:lvl1pPr>
              <a:defRPr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828800" y="1084462"/>
            <a:ext cx="5956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0" y="11151"/>
            <a:ext cx="1244600" cy="172243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0" y="1721005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0" y="3443443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0" y="5165881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82B93-61CA-468F-9C0A-AF9C958F705B}" type="datetimeFigureOut">
              <a:rPr lang="zh-CN" altLang="en-US" smtClean="0"/>
              <a:t>2025/5/24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EEB18-2480-4F20-9532-A77E6ED437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F548A5D5-F967-4973-BC3E-B6E1F1E79406}" type="datetime1">
              <a:rPr lang="zh-CN" altLang="en-US" smtClean="0"/>
              <a:t>2025/5/24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r>
              <a:rPr lang="zh-CN" altLang="en-US" dirty="0"/>
              <a:t>哈尔滨工业大学（深圳）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69"/>
            <a:ext cx="4368648" cy="1226454"/>
          </a:xfrm>
          <a:prstGeom prst="rect">
            <a:avLst/>
          </a:prstGeom>
        </p:spPr>
      </p:pic>
      <p:sp>
        <p:nvSpPr>
          <p:cNvPr id="32" name="平行四边形 31"/>
          <p:cNvSpPr/>
          <p:nvPr/>
        </p:nvSpPr>
        <p:spPr>
          <a:xfrm>
            <a:off x="137160" y="1307578"/>
            <a:ext cx="7117101" cy="4240831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965248" y="2203762"/>
            <a:ext cx="5842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0A2A6C"/>
                </a:solidFill>
                <a:cs typeface="+mn-ea"/>
                <a:sym typeface="+mn-lt"/>
              </a:rPr>
              <a:t>考研经验分享</a:t>
            </a:r>
          </a:p>
        </p:txBody>
      </p:sp>
      <p:sp>
        <p:nvSpPr>
          <p:cNvPr id="52" name="矩形 51"/>
          <p:cNvSpPr/>
          <p:nvPr/>
        </p:nvSpPr>
        <p:spPr>
          <a:xfrm>
            <a:off x="4608847" y="3807026"/>
            <a:ext cx="457581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defRPr/>
            </a:pPr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西安交通大学</a:t>
            </a:r>
            <a:endParaRPr lang="en-US" altLang="zh-CN" sz="4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531590" y="5797029"/>
            <a:ext cx="3337137" cy="43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2025.5.24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08CFA-3958-62E9-3769-E53269B84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9A5D8B-B550-9735-1EE2-FF9C61B977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69"/>
            <a:ext cx="4368648" cy="1226454"/>
          </a:xfrm>
          <a:prstGeom prst="rect">
            <a:avLst/>
          </a:prstGeom>
        </p:spPr>
      </p:pic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0DD19D33-4626-A5C9-BC5D-1E86B95B3AAA}"/>
              </a:ext>
            </a:extLst>
          </p:cNvPr>
          <p:cNvSpPr/>
          <p:nvPr/>
        </p:nvSpPr>
        <p:spPr>
          <a:xfrm>
            <a:off x="137160" y="1307578"/>
            <a:ext cx="7117101" cy="4240831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75DA941-90E0-DB43-FCED-43C27E7021DF}"/>
              </a:ext>
            </a:extLst>
          </p:cNvPr>
          <p:cNvSpPr txBox="1"/>
          <p:nvPr/>
        </p:nvSpPr>
        <p:spPr>
          <a:xfrm>
            <a:off x="3871718" y="2795432"/>
            <a:ext cx="4448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A2A6C"/>
                </a:solidFill>
                <a:cs typeface="+mn-ea"/>
                <a:sym typeface="+mn-lt"/>
              </a:rPr>
              <a:t>祝考研顺利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515775-B453-BB3B-4018-692D509D940D}"/>
              </a:ext>
            </a:extLst>
          </p:cNvPr>
          <p:cNvSpPr/>
          <p:nvPr/>
        </p:nvSpPr>
        <p:spPr>
          <a:xfrm>
            <a:off x="8531590" y="5797029"/>
            <a:ext cx="3337137" cy="43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2025.5.24</a:t>
            </a:r>
          </a:p>
        </p:txBody>
      </p:sp>
    </p:spTree>
    <p:extLst>
      <p:ext uri="{BB962C8B-B14F-4D97-AF65-F5344CB8AC3E}">
        <p14:creationId xmlns:p14="http://schemas.microsoft.com/office/powerpoint/2010/main" val="283659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 rot="16200000" flipV="1">
            <a:off x="80399" y="218898"/>
            <a:ext cx="568330" cy="714830"/>
          </a:xfrm>
          <a:custGeom>
            <a:avLst/>
            <a:gdLst>
              <a:gd name="connsiteX0" fmla="*/ 568330 w 568330"/>
              <a:gd name="connsiteY0" fmla="*/ 714829 h 714830"/>
              <a:gd name="connsiteX1" fmla="*/ 568330 w 568330"/>
              <a:gd name="connsiteY1" fmla="*/ 704210 h 714830"/>
              <a:gd name="connsiteX2" fmla="*/ 568330 w 568330"/>
              <a:gd name="connsiteY2" fmla="*/ 284169 h 714830"/>
              <a:gd name="connsiteX3" fmla="*/ 546406 w 568330"/>
              <a:gd name="connsiteY3" fmla="*/ 262243 h 714830"/>
              <a:gd name="connsiteX4" fmla="*/ 546216 w 568330"/>
              <a:gd name="connsiteY4" fmla="*/ 262054 h 714830"/>
              <a:gd name="connsiteX5" fmla="*/ 284166 w 568330"/>
              <a:gd name="connsiteY5" fmla="*/ 0 h 714830"/>
              <a:gd name="connsiteX6" fmla="*/ 22114 w 568330"/>
              <a:gd name="connsiteY6" fmla="*/ 262054 h 714830"/>
              <a:gd name="connsiteX7" fmla="*/ 21364 w 568330"/>
              <a:gd name="connsiteY7" fmla="*/ 262804 h 714830"/>
              <a:gd name="connsiteX8" fmla="*/ 0 w 568330"/>
              <a:gd name="connsiteY8" fmla="*/ 284169 h 714830"/>
              <a:gd name="connsiteX9" fmla="*/ 0 w 568330"/>
              <a:gd name="connsiteY9" fmla="*/ 714830 h 7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8330" h="714830">
                <a:moveTo>
                  <a:pt x="568330" y="714829"/>
                </a:moveTo>
                <a:lnTo>
                  <a:pt x="568330" y="704210"/>
                </a:lnTo>
                <a:lnTo>
                  <a:pt x="568330" y="284169"/>
                </a:lnTo>
                <a:lnTo>
                  <a:pt x="546406" y="262243"/>
                </a:lnTo>
                <a:lnTo>
                  <a:pt x="546216" y="262054"/>
                </a:lnTo>
                <a:lnTo>
                  <a:pt x="284166" y="0"/>
                </a:lnTo>
                <a:lnTo>
                  <a:pt x="22114" y="262054"/>
                </a:lnTo>
                <a:lnTo>
                  <a:pt x="21364" y="262804"/>
                </a:lnTo>
                <a:lnTo>
                  <a:pt x="0" y="284169"/>
                </a:lnTo>
                <a:lnTo>
                  <a:pt x="0" y="714830"/>
                </a:lnTo>
                <a:close/>
              </a:path>
            </a:pathLst>
          </a:custGeom>
          <a:solidFill>
            <a:srgbClr val="0A2A6C"/>
          </a:solidFill>
          <a:ln>
            <a:noFill/>
          </a:ln>
          <a:effectLst>
            <a:outerShdw blurRad="406400" dist="1016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6575" y="367559"/>
            <a:ext cx="2858953" cy="688918"/>
            <a:chOff x="639426" y="534039"/>
            <a:chExt cx="2858953" cy="688918"/>
          </a:xfrm>
        </p:grpSpPr>
        <p:grpSp>
          <p:nvGrpSpPr>
            <p:cNvPr id="6" name="组合 5"/>
            <p:cNvGrpSpPr/>
            <p:nvPr/>
          </p:nvGrpSpPr>
          <p:grpSpPr>
            <a:xfrm>
              <a:off x="639426" y="534039"/>
              <a:ext cx="2858953" cy="598690"/>
              <a:chOff x="1780838" y="931069"/>
              <a:chExt cx="2858953" cy="598690"/>
            </a:xfrm>
          </p:grpSpPr>
          <p:sp>
            <p:nvSpPr>
              <p:cNvPr id="8" name="矩形 49"/>
              <p:cNvSpPr>
                <a:spLocks noChangeArrowheads="1"/>
              </p:cNvSpPr>
              <p:nvPr/>
            </p:nvSpPr>
            <p:spPr bwMode="auto">
              <a:xfrm>
                <a:off x="2161497" y="975494"/>
                <a:ext cx="2478294" cy="446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>
                  <a:lnSpc>
                    <a:spcPct val="80000"/>
                  </a:lnSpc>
                </a:pPr>
                <a:r>
                  <a:rPr lang="zh-CN" altLang="en-US" sz="2800" b="1" dirty="0">
                    <a:latin typeface="+mn-lt"/>
                    <a:ea typeface="+mn-ea"/>
                    <a:cs typeface="+mn-ea"/>
                    <a:sym typeface="+mn-lt"/>
                  </a:rPr>
                  <a:t>院校选取</a:t>
                </a:r>
                <a:endParaRPr lang="en-US" altLang="zh-CN" sz="2800" b="1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矩形 47"/>
              <p:cNvSpPr>
                <a:spLocks noChangeArrowheads="1"/>
              </p:cNvSpPr>
              <p:nvPr/>
            </p:nvSpPr>
            <p:spPr bwMode="auto">
              <a:xfrm>
                <a:off x="1780838" y="931069"/>
                <a:ext cx="428625" cy="598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CN" sz="4000" b="1" dirty="0">
                    <a:solidFill>
                      <a:srgbClr val="0A2A6C"/>
                    </a:solidFill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</a:p>
            </p:txBody>
          </p:sp>
        </p:grpSp>
        <p:sp>
          <p:nvSpPr>
            <p:cNvPr id="7" name="等腰三角形 45"/>
            <p:cNvSpPr>
              <a:spLocks noChangeArrowheads="1"/>
            </p:cNvSpPr>
            <p:nvPr/>
          </p:nvSpPr>
          <p:spPr bwMode="auto">
            <a:xfrm rot="10800000">
              <a:off x="1912090" y="1008852"/>
              <a:ext cx="347142" cy="214105"/>
            </a:xfrm>
            <a:prstGeom prst="triangle">
              <a:avLst>
                <a:gd name="adj" fmla="val 50000"/>
              </a:avLst>
            </a:prstGeom>
            <a:solidFill>
              <a:srgbClr val="0A2A6C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46" y="-120065"/>
            <a:ext cx="4368648" cy="1226454"/>
          </a:xfrm>
          <a:prstGeom prst="rect">
            <a:avLst/>
          </a:prstGeom>
        </p:spPr>
      </p:pic>
      <p:grpSp>
        <p:nvGrpSpPr>
          <p:cNvPr id="95" name="组合 94"/>
          <p:cNvGrpSpPr/>
          <p:nvPr/>
        </p:nvGrpSpPr>
        <p:grpSpPr>
          <a:xfrm>
            <a:off x="160132" y="1320401"/>
            <a:ext cx="5353947" cy="2631466"/>
            <a:chOff x="-152378" y="926826"/>
            <a:chExt cx="6450540" cy="3170441"/>
          </a:xfrm>
        </p:grpSpPr>
        <p:cxnSp>
          <p:nvCxnSpPr>
            <p:cNvPr id="27" name="直接连接符 26"/>
            <p:cNvCxnSpPr>
              <a:stCxn id="25" idx="1"/>
              <a:endCxn id="25" idx="3"/>
            </p:cNvCxnSpPr>
            <p:nvPr/>
          </p:nvCxnSpPr>
          <p:spPr>
            <a:xfrm>
              <a:off x="-152378" y="2450812"/>
              <a:ext cx="2178292" cy="0"/>
            </a:xfrm>
            <a:prstGeom prst="line">
              <a:avLst/>
            </a:prstGeom>
            <a:ln w="25400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2265309" y="1517980"/>
              <a:ext cx="1884995" cy="1884996"/>
              <a:chOff x="1952344" y="1839543"/>
              <a:chExt cx="2264056" cy="2264056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062530" y="1949729"/>
                <a:ext cx="2043684" cy="2043684"/>
              </a:xfrm>
              <a:prstGeom prst="ellipse">
                <a:avLst/>
              </a:prstGeom>
              <a:solidFill>
                <a:srgbClr val="0A2A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231655" y="2118854"/>
                <a:ext cx="1705434" cy="17054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本校</a:t>
                </a: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952344" y="1839543"/>
                <a:ext cx="2264056" cy="226405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1" name="弧形 20"/>
            <p:cNvSpPr/>
            <p:nvPr/>
          </p:nvSpPr>
          <p:spPr>
            <a:xfrm>
              <a:off x="1250081" y="1882817"/>
              <a:ext cx="1247775" cy="1247775"/>
            </a:xfrm>
            <a:prstGeom prst="arc">
              <a:avLst>
                <a:gd name="adj1" fmla="val 13160795"/>
                <a:gd name="adj2" fmla="val 17887812"/>
              </a:avLst>
            </a:prstGeom>
            <a:ln w="9525" cap="rnd">
              <a:solidFill>
                <a:schemeClr val="bg1">
                  <a:lumMod val="50000"/>
                </a:schemeClr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弧形 21"/>
            <p:cNvSpPr/>
            <p:nvPr/>
          </p:nvSpPr>
          <p:spPr>
            <a:xfrm rot="5400000" flipH="1">
              <a:off x="2809189" y="2988700"/>
              <a:ext cx="1247775" cy="969360"/>
            </a:xfrm>
            <a:prstGeom prst="arc">
              <a:avLst>
                <a:gd name="adj1" fmla="val 13160795"/>
                <a:gd name="adj2" fmla="val 17887812"/>
              </a:avLst>
            </a:prstGeom>
            <a:ln w="9525" cap="rnd">
              <a:solidFill>
                <a:schemeClr val="bg1">
                  <a:lumMod val="50000"/>
                </a:schemeClr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565"/>
            <p:cNvSpPr>
              <a:spLocks noChangeArrowheads="1"/>
            </p:cNvSpPr>
            <p:nvPr/>
          </p:nvSpPr>
          <p:spPr bwMode="auto">
            <a:xfrm>
              <a:off x="-152378" y="2242653"/>
              <a:ext cx="2178292" cy="416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资料搜集便利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8" name="直接连接符 37"/>
            <p:cNvCxnSpPr>
              <a:stCxn id="39" idx="1"/>
              <a:endCxn id="39" idx="3"/>
            </p:cNvCxnSpPr>
            <p:nvPr/>
          </p:nvCxnSpPr>
          <p:spPr>
            <a:xfrm>
              <a:off x="2069960" y="3873116"/>
              <a:ext cx="2062071" cy="0"/>
            </a:xfrm>
            <a:prstGeom prst="line">
              <a:avLst/>
            </a:prstGeom>
            <a:ln w="25400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565"/>
            <p:cNvSpPr>
              <a:spLocks noChangeArrowheads="1"/>
            </p:cNvSpPr>
            <p:nvPr/>
          </p:nvSpPr>
          <p:spPr bwMode="auto">
            <a:xfrm>
              <a:off x="2069960" y="3664957"/>
              <a:ext cx="2062071" cy="416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专业课指导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46" name="直接连接符 45"/>
            <p:cNvCxnSpPr>
              <a:stCxn id="47" idx="1"/>
              <a:endCxn id="47" idx="3"/>
            </p:cNvCxnSpPr>
            <p:nvPr/>
          </p:nvCxnSpPr>
          <p:spPr>
            <a:xfrm>
              <a:off x="3678218" y="1261072"/>
              <a:ext cx="2619944" cy="0"/>
            </a:xfrm>
            <a:prstGeom prst="line">
              <a:avLst/>
            </a:prstGeom>
            <a:ln w="25400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565"/>
            <p:cNvSpPr>
              <a:spLocks noChangeArrowheads="1"/>
            </p:cNvSpPr>
            <p:nvPr/>
          </p:nvSpPr>
          <p:spPr bwMode="auto">
            <a:xfrm>
              <a:off x="3678218" y="1087754"/>
              <a:ext cx="2619944" cy="430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导师了解程度高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弧形 49"/>
            <p:cNvSpPr/>
            <p:nvPr/>
          </p:nvSpPr>
          <p:spPr>
            <a:xfrm rot="7609661">
              <a:off x="3512549" y="926826"/>
              <a:ext cx="1247775" cy="1247775"/>
            </a:xfrm>
            <a:prstGeom prst="arc">
              <a:avLst>
                <a:gd name="adj1" fmla="val 13160795"/>
                <a:gd name="adj2" fmla="val 17887812"/>
              </a:avLst>
            </a:prstGeom>
            <a:ln w="9525" cap="rnd">
              <a:solidFill>
                <a:schemeClr val="bg1">
                  <a:lumMod val="50000"/>
                </a:schemeClr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517659" y="3149527"/>
            <a:ext cx="5100600" cy="2518023"/>
            <a:chOff x="6004173" y="913933"/>
            <a:chExt cx="6145302" cy="3033763"/>
          </a:xfrm>
        </p:grpSpPr>
        <p:grpSp>
          <p:nvGrpSpPr>
            <p:cNvPr id="17" name="组合 16"/>
            <p:cNvGrpSpPr/>
            <p:nvPr/>
          </p:nvGrpSpPr>
          <p:grpSpPr>
            <a:xfrm>
              <a:off x="7881125" y="1767463"/>
              <a:ext cx="1884995" cy="1884996"/>
              <a:chOff x="1952344" y="1839543"/>
              <a:chExt cx="2264056" cy="226405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2062530" y="1949729"/>
                <a:ext cx="2043684" cy="2043684"/>
              </a:xfrm>
              <a:prstGeom prst="ellipse">
                <a:avLst/>
              </a:prstGeom>
              <a:solidFill>
                <a:srgbClr val="0A2A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231655" y="2118854"/>
                <a:ext cx="1705434" cy="170543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外校</a:t>
                </a: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952344" y="1839543"/>
                <a:ext cx="2264056" cy="226405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53" name="直接连接符 52"/>
            <p:cNvCxnSpPr>
              <a:stCxn id="54" idx="1"/>
              <a:endCxn id="54" idx="3"/>
            </p:cNvCxnSpPr>
            <p:nvPr/>
          </p:nvCxnSpPr>
          <p:spPr>
            <a:xfrm>
              <a:off x="6004173" y="3739537"/>
              <a:ext cx="2353520" cy="0"/>
            </a:xfrm>
            <a:prstGeom prst="line">
              <a:avLst/>
            </a:prstGeom>
            <a:ln w="254000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65"/>
            <p:cNvSpPr>
              <a:spLocks noChangeArrowheads="1"/>
            </p:cNvSpPr>
            <p:nvPr/>
          </p:nvSpPr>
          <p:spPr bwMode="auto">
            <a:xfrm>
              <a:off x="6004173" y="3531378"/>
              <a:ext cx="2353520" cy="416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第一手经验少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56" name="直接连接符 55"/>
            <p:cNvCxnSpPr>
              <a:stCxn id="57" idx="1"/>
              <a:endCxn id="57" idx="3"/>
            </p:cNvCxnSpPr>
            <p:nvPr/>
          </p:nvCxnSpPr>
          <p:spPr>
            <a:xfrm>
              <a:off x="9942087" y="3129534"/>
              <a:ext cx="2207388" cy="0"/>
            </a:xfrm>
            <a:prstGeom prst="line">
              <a:avLst/>
            </a:prstGeom>
            <a:ln w="25400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5"/>
            <p:cNvSpPr>
              <a:spLocks noChangeArrowheads="1"/>
            </p:cNvSpPr>
            <p:nvPr/>
          </p:nvSpPr>
          <p:spPr bwMode="auto">
            <a:xfrm>
              <a:off x="9942087" y="2921375"/>
              <a:ext cx="2207388" cy="416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全新校园生活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0" name="直接连接符 59"/>
            <p:cNvCxnSpPr>
              <a:stCxn id="61" idx="1"/>
              <a:endCxn id="61" idx="3"/>
            </p:cNvCxnSpPr>
            <p:nvPr/>
          </p:nvCxnSpPr>
          <p:spPr>
            <a:xfrm>
              <a:off x="6723654" y="1122092"/>
              <a:ext cx="2897851" cy="0"/>
            </a:xfrm>
            <a:prstGeom prst="line">
              <a:avLst/>
            </a:prstGeom>
            <a:ln w="254000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565"/>
            <p:cNvSpPr>
              <a:spLocks noChangeArrowheads="1"/>
            </p:cNvSpPr>
            <p:nvPr/>
          </p:nvSpPr>
          <p:spPr bwMode="auto">
            <a:xfrm>
              <a:off x="6723654" y="913933"/>
              <a:ext cx="2897851" cy="416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更向往的城市？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" name="弧形 65"/>
            <p:cNvSpPr/>
            <p:nvPr/>
          </p:nvSpPr>
          <p:spPr>
            <a:xfrm rot="18313916">
              <a:off x="7303105" y="2683374"/>
              <a:ext cx="1247775" cy="1247775"/>
            </a:xfrm>
            <a:prstGeom prst="arc">
              <a:avLst>
                <a:gd name="adj1" fmla="val 13160795"/>
                <a:gd name="adj2" fmla="val 17887812"/>
              </a:avLst>
            </a:prstGeom>
            <a:ln w="9525" cap="rnd">
              <a:solidFill>
                <a:schemeClr val="bg1">
                  <a:lumMod val="50000"/>
                </a:schemeClr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738086" flipH="1">
              <a:off x="9342838" y="2300764"/>
              <a:ext cx="1247775" cy="969360"/>
            </a:xfrm>
            <a:prstGeom prst="arc">
              <a:avLst>
                <a:gd name="adj1" fmla="val 13160795"/>
                <a:gd name="adj2" fmla="val 17887812"/>
              </a:avLst>
            </a:prstGeom>
            <a:ln w="9525" cap="rnd">
              <a:solidFill>
                <a:schemeClr val="bg1">
                  <a:lumMod val="50000"/>
                </a:schemeClr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2141032" y="4630707"/>
            <a:ext cx="834485" cy="48536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熟悉</a:t>
            </a:r>
          </a:p>
        </p:txBody>
      </p:sp>
      <p:cxnSp>
        <p:nvCxnSpPr>
          <p:cNvPr id="85" name="直接连接符 84"/>
          <p:cNvCxnSpPr/>
          <p:nvPr/>
        </p:nvCxnSpPr>
        <p:spPr>
          <a:xfrm flipH="1">
            <a:off x="5007834" y="1556432"/>
            <a:ext cx="1360055" cy="369787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7522391" y="6009195"/>
            <a:ext cx="2537513" cy="48536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风险与机遇并存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007838" y="3630543"/>
            <a:ext cx="1034058" cy="842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6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OR</a:t>
            </a:r>
            <a:endParaRPr lang="zh-CN" altLang="en-US" sz="60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3" name="Rectangle 24"/>
          <p:cNvSpPr>
            <a:spLocks noChangeArrowheads="1"/>
          </p:cNvSpPr>
          <p:nvPr/>
        </p:nvSpPr>
        <p:spPr bwMode="auto">
          <a:xfrm>
            <a:off x="3790529" y="376643"/>
            <a:ext cx="1723550" cy="461665"/>
          </a:xfrm>
          <a:prstGeom prst="rect">
            <a:avLst/>
          </a:prstGeom>
          <a:noFill/>
          <a:ln w="28575">
            <a:noFill/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75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慎重决定！</a:t>
            </a:r>
            <a:endParaRPr lang="en-US" altLang="zh-CN" sz="2400" b="1" i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3E0695CD-B038-F2D5-1102-8569DAB87EEE}"/>
              </a:ext>
            </a:extLst>
          </p:cNvPr>
          <p:cNvSpPr/>
          <p:nvPr/>
        </p:nvSpPr>
        <p:spPr>
          <a:xfrm rot="7609661">
            <a:off x="8804557" y="3112534"/>
            <a:ext cx="1035653" cy="1035653"/>
          </a:xfrm>
          <a:prstGeom prst="arc">
            <a:avLst>
              <a:gd name="adj1" fmla="val 13160795"/>
              <a:gd name="adj2" fmla="val 17887812"/>
            </a:avLst>
          </a:prstGeom>
          <a:ln w="9525" cap="rnd">
            <a:solidFill>
              <a:schemeClr val="bg1">
                <a:lumMod val="50000"/>
              </a:schemeClr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2121C4-8E3E-78AC-DFCB-8E612E6C2613}"/>
              </a:ext>
            </a:extLst>
          </p:cNvPr>
          <p:cNvSpPr txBox="1"/>
          <p:nvPr/>
        </p:nvSpPr>
        <p:spPr>
          <a:xfrm>
            <a:off x="7072651" y="1106389"/>
            <a:ext cx="3160391" cy="159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学校层次与专业实力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sz="2000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招生数据</a:t>
            </a:r>
            <a:endParaRPr lang="en-US" altLang="zh-CN" sz="2000" kern="100" dirty="0">
              <a:solidFill>
                <a:srgbClr val="C00000"/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地理位置</a:t>
            </a:r>
            <a:endParaRPr lang="en-US" altLang="zh-CN" sz="20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sz="20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初复试科目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/>
        </p:nvSpPr>
        <p:spPr>
          <a:xfrm rot="16200000" flipV="1">
            <a:off x="80399" y="218898"/>
            <a:ext cx="568330" cy="714830"/>
          </a:xfrm>
          <a:custGeom>
            <a:avLst/>
            <a:gdLst>
              <a:gd name="connsiteX0" fmla="*/ 568330 w 568330"/>
              <a:gd name="connsiteY0" fmla="*/ 714829 h 714830"/>
              <a:gd name="connsiteX1" fmla="*/ 568330 w 568330"/>
              <a:gd name="connsiteY1" fmla="*/ 704210 h 714830"/>
              <a:gd name="connsiteX2" fmla="*/ 568330 w 568330"/>
              <a:gd name="connsiteY2" fmla="*/ 284169 h 714830"/>
              <a:gd name="connsiteX3" fmla="*/ 546406 w 568330"/>
              <a:gd name="connsiteY3" fmla="*/ 262243 h 714830"/>
              <a:gd name="connsiteX4" fmla="*/ 546216 w 568330"/>
              <a:gd name="connsiteY4" fmla="*/ 262054 h 714830"/>
              <a:gd name="connsiteX5" fmla="*/ 284166 w 568330"/>
              <a:gd name="connsiteY5" fmla="*/ 0 h 714830"/>
              <a:gd name="connsiteX6" fmla="*/ 22114 w 568330"/>
              <a:gd name="connsiteY6" fmla="*/ 262054 h 714830"/>
              <a:gd name="connsiteX7" fmla="*/ 21364 w 568330"/>
              <a:gd name="connsiteY7" fmla="*/ 262804 h 714830"/>
              <a:gd name="connsiteX8" fmla="*/ 0 w 568330"/>
              <a:gd name="connsiteY8" fmla="*/ 284169 h 714830"/>
              <a:gd name="connsiteX9" fmla="*/ 0 w 568330"/>
              <a:gd name="connsiteY9" fmla="*/ 714830 h 7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8330" h="714830">
                <a:moveTo>
                  <a:pt x="568330" y="714829"/>
                </a:moveTo>
                <a:lnTo>
                  <a:pt x="568330" y="704210"/>
                </a:lnTo>
                <a:lnTo>
                  <a:pt x="568330" y="284169"/>
                </a:lnTo>
                <a:lnTo>
                  <a:pt x="546406" y="262243"/>
                </a:lnTo>
                <a:lnTo>
                  <a:pt x="546216" y="262054"/>
                </a:lnTo>
                <a:lnTo>
                  <a:pt x="284166" y="0"/>
                </a:lnTo>
                <a:lnTo>
                  <a:pt x="22114" y="262054"/>
                </a:lnTo>
                <a:lnTo>
                  <a:pt x="21364" y="262804"/>
                </a:lnTo>
                <a:lnTo>
                  <a:pt x="0" y="284169"/>
                </a:lnTo>
                <a:lnTo>
                  <a:pt x="0" y="714830"/>
                </a:lnTo>
                <a:close/>
              </a:path>
            </a:pathLst>
          </a:custGeom>
          <a:solidFill>
            <a:srgbClr val="0A2A6C"/>
          </a:solidFill>
          <a:ln>
            <a:noFill/>
          </a:ln>
          <a:effectLst>
            <a:outerShdw blurRad="406400" dist="1016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46575" y="367559"/>
            <a:ext cx="2858953" cy="688918"/>
            <a:chOff x="639426" y="534039"/>
            <a:chExt cx="2858953" cy="688918"/>
          </a:xfrm>
        </p:grpSpPr>
        <p:grpSp>
          <p:nvGrpSpPr>
            <p:cNvPr id="34" name="组合 33"/>
            <p:cNvGrpSpPr/>
            <p:nvPr/>
          </p:nvGrpSpPr>
          <p:grpSpPr>
            <a:xfrm>
              <a:off x="639426" y="534039"/>
              <a:ext cx="2858953" cy="598690"/>
              <a:chOff x="1780838" y="931069"/>
              <a:chExt cx="2858953" cy="598690"/>
            </a:xfrm>
          </p:grpSpPr>
          <p:sp>
            <p:nvSpPr>
              <p:cNvPr id="36" name="矩形 49"/>
              <p:cNvSpPr>
                <a:spLocks noChangeArrowheads="1"/>
              </p:cNvSpPr>
              <p:nvPr/>
            </p:nvSpPr>
            <p:spPr bwMode="auto">
              <a:xfrm>
                <a:off x="2161497" y="975494"/>
                <a:ext cx="2478294" cy="446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>
                  <a:lnSpc>
                    <a:spcPct val="80000"/>
                  </a:lnSpc>
                </a:pPr>
                <a:r>
                  <a:rPr lang="zh-CN" altLang="en-US" sz="2800" b="1" dirty="0">
                    <a:latin typeface="+mn-lt"/>
                    <a:ea typeface="+mn-ea"/>
                    <a:cs typeface="+mn-ea"/>
                    <a:sym typeface="+mn-lt"/>
                  </a:rPr>
                  <a:t>考研时间线</a:t>
                </a:r>
                <a:endParaRPr lang="en-US" altLang="zh-CN" sz="2800" b="1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矩形 47"/>
              <p:cNvSpPr>
                <a:spLocks noChangeArrowheads="1"/>
              </p:cNvSpPr>
              <p:nvPr/>
            </p:nvSpPr>
            <p:spPr bwMode="auto">
              <a:xfrm>
                <a:off x="1780838" y="931069"/>
                <a:ext cx="428625" cy="598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CN" sz="4000" b="1" dirty="0">
                    <a:solidFill>
                      <a:srgbClr val="0A2A6C"/>
                    </a:solidFill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</a:p>
            </p:txBody>
          </p:sp>
        </p:grpSp>
        <p:sp>
          <p:nvSpPr>
            <p:cNvPr id="35" name="等腰三角形 45"/>
            <p:cNvSpPr>
              <a:spLocks noChangeArrowheads="1"/>
            </p:cNvSpPr>
            <p:nvPr/>
          </p:nvSpPr>
          <p:spPr bwMode="auto">
            <a:xfrm rot="10800000">
              <a:off x="1912090" y="1008852"/>
              <a:ext cx="347142" cy="214105"/>
            </a:xfrm>
            <a:prstGeom prst="triangle">
              <a:avLst>
                <a:gd name="adj" fmla="val 50000"/>
              </a:avLst>
            </a:prstGeom>
            <a:solidFill>
              <a:srgbClr val="0A2A6C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82" name="图片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46" y="-120065"/>
            <a:ext cx="4368648" cy="1226454"/>
          </a:xfrm>
          <a:prstGeom prst="rect">
            <a:avLst/>
          </a:prstGeom>
        </p:spPr>
      </p:pic>
      <p:grpSp>
        <p:nvGrpSpPr>
          <p:cNvPr id="123" name="组合 122"/>
          <p:cNvGrpSpPr/>
          <p:nvPr/>
        </p:nvGrpSpPr>
        <p:grpSpPr>
          <a:xfrm>
            <a:off x="-2484" y="1290934"/>
            <a:ext cx="6876835" cy="5316818"/>
            <a:chOff x="-660745" y="1410145"/>
            <a:chExt cx="6876835" cy="5316818"/>
          </a:xfrm>
        </p:grpSpPr>
        <p:sp>
          <p:nvSpPr>
            <p:cNvPr id="101" name="ExtraShape"/>
            <p:cNvSpPr/>
            <p:nvPr/>
          </p:nvSpPr>
          <p:spPr bwMode="auto">
            <a:xfrm>
              <a:off x="1111933" y="1928172"/>
              <a:ext cx="1915222" cy="3928701"/>
            </a:xfrm>
            <a:custGeom>
              <a:avLst/>
              <a:gdLst>
                <a:gd name="T0" fmla="*/ 370 w 519"/>
                <a:gd name="T1" fmla="*/ 513 h 1068"/>
                <a:gd name="T2" fmla="*/ 149 w 519"/>
                <a:gd name="T3" fmla="*/ 513 h 1068"/>
                <a:gd name="T4" fmla="*/ 40 w 519"/>
                <a:gd name="T5" fmla="*/ 406 h 1068"/>
                <a:gd name="T6" fmla="*/ 149 w 519"/>
                <a:gd name="T7" fmla="*/ 298 h 1068"/>
                <a:gd name="T8" fmla="*/ 370 w 519"/>
                <a:gd name="T9" fmla="*/ 298 h 1068"/>
                <a:gd name="T10" fmla="*/ 519 w 519"/>
                <a:gd name="T11" fmla="*/ 149 h 1068"/>
                <a:gd name="T12" fmla="*/ 370 w 519"/>
                <a:gd name="T13" fmla="*/ 0 h 1068"/>
                <a:gd name="T14" fmla="*/ 149 w 519"/>
                <a:gd name="T15" fmla="*/ 0 h 1068"/>
                <a:gd name="T16" fmla="*/ 128 w 519"/>
                <a:gd name="T17" fmla="*/ 20 h 1068"/>
                <a:gd name="T18" fmla="*/ 149 w 519"/>
                <a:gd name="T19" fmla="*/ 41 h 1068"/>
                <a:gd name="T20" fmla="*/ 370 w 519"/>
                <a:gd name="T21" fmla="*/ 41 h 1068"/>
                <a:gd name="T22" fmla="*/ 477 w 519"/>
                <a:gd name="T23" fmla="*/ 149 h 1068"/>
                <a:gd name="T24" fmla="*/ 370 w 519"/>
                <a:gd name="T25" fmla="*/ 256 h 1068"/>
                <a:gd name="T26" fmla="*/ 360 w 519"/>
                <a:gd name="T27" fmla="*/ 256 h 1068"/>
                <a:gd name="T28" fmla="*/ 360 w 519"/>
                <a:gd name="T29" fmla="*/ 256 h 1068"/>
                <a:gd name="T30" fmla="*/ 149 w 519"/>
                <a:gd name="T31" fmla="*/ 256 h 1068"/>
                <a:gd name="T32" fmla="*/ 0 w 519"/>
                <a:gd name="T33" fmla="*/ 406 h 1068"/>
                <a:gd name="T34" fmla="*/ 149 w 519"/>
                <a:gd name="T35" fmla="*/ 555 h 1068"/>
                <a:gd name="T36" fmla="*/ 360 w 519"/>
                <a:gd name="T37" fmla="*/ 555 h 1068"/>
                <a:gd name="T38" fmla="*/ 360 w 519"/>
                <a:gd name="T39" fmla="*/ 555 h 1068"/>
                <a:gd name="T40" fmla="*/ 370 w 519"/>
                <a:gd name="T41" fmla="*/ 555 h 1068"/>
                <a:gd name="T42" fmla="*/ 477 w 519"/>
                <a:gd name="T43" fmla="*/ 662 h 1068"/>
                <a:gd name="T44" fmla="*/ 370 w 519"/>
                <a:gd name="T45" fmla="*/ 770 h 1068"/>
                <a:gd name="T46" fmla="*/ 360 w 519"/>
                <a:gd name="T47" fmla="*/ 770 h 1068"/>
                <a:gd name="T48" fmla="*/ 360 w 519"/>
                <a:gd name="T49" fmla="*/ 770 h 1068"/>
                <a:gd name="T50" fmla="*/ 149 w 519"/>
                <a:gd name="T51" fmla="*/ 770 h 1068"/>
                <a:gd name="T52" fmla="*/ 0 w 519"/>
                <a:gd name="T53" fmla="*/ 919 h 1068"/>
                <a:gd name="T54" fmla="*/ 149 w 519"/>
                <a:gd name="T55" fmla="*/ 1068 h 1068"/>
                <a:gd name="T56" fmla="*/ 370 w 519"/>
                <a:gd name="T57" fmla="*/ 1068 h 1068"/>
                <a:gd name="T58" fmla="*/ 390 w 519"/>
                <a:gd name="T59" fmla="*/ 1047 h 1068"/>
                <a:gd name="T60" fmla="*/ 370 w 519"/>
                <a:gd name="T61" fmla="*/ 1026 h 1068"/>
                <a:gd name="T62" fmla="*/ 149 w 519"/>
                <a:gd name="T63" fmla="*/ 1026 h 1068"/>
                <a:gd name="T64" fmla="*/ 40 w 519"/>
                <a:gd name="T65" fmla="*/ 919 h 1068"/>
                <a:gd name="T66" fmla="*/ 149 w 519"/>
                <a:gd name="T67" fmla="*/ 812 h 1068"/>
                <a:gd name="T68" fmla="*/ 370 w 519"/>
                <a:gd name="T69" fmla="*/ 812 h 1068"/>
                <a:gd name="T70" fmla="*/ 519 w 519"/>
                <a:gd name="T71" fmla="*/ 662 h 1068"/>
                <a:gd name="T72" fmla="*/ 370 w 519"/>
                <a:gd name="T73" fmla="*/ 513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9" h="1068">
                  <a:moveTo>
                    <a:pt x="370" y="513"/>
                  </a:moveTo>
                  <a:cubicBezTo>
                    <a:pt x="149" y="513"/>
                    <a:pt x="149" y="513"/>
                    <a:pt x="149" y="513"/>
                  </a:cubicBezTo>
                  <a:cubicBezTo>
                    <a:pt x="89" y="513"/>
                    <a:pt x="40" y="466"/>
                    <a:pt x="40" y="406"/>
                  </a:cubicBezTo>
                  <a:cubicBezTo>
                    <a:pt x="40" y="346"/>
                    <a:pt x="89" y="298"/>
                    <a:pt x="149" y="298"/>
                  </a:cubicBezTo>
                  <a:cubicBezTo>
                    <a:pt x="322" y="298"/>
                    <a:pt x="370" y="298"/>
                    <a:pt x="370" y="298"/>
                  </a:cubicBezTo>
                  <a:cubicBezTo>
                    <a:pt x="452" y="298"/>
                    <a:pt x="519" y="231"/>
                    <a:pt x="519" y="149"/>
                  </a:cubicBezTo>
                  <a:cubicBezTo>
                    <a:pt x="519" y="67"/>
                    <a:pt x="452" y="0"/>
                    <a:pt x="370" y="0"/>
                  </a:cubicBezTo>
                  <a:cubicBezTo>
                    <a:pt x="192" y="0"/>
                    <a:pt x="149" y="0"/>
                    <a:pt x="149" y="0"/>
                  </a:cubicBezTo>
                  <a:cubicBezTo>
                    <a:pt x="149" y="0"/>
                    <a:pt x="128" y="9"/>
                    <a:pt x="128" y="20"/>
                  </a:cubicBezTo>
                  <a:cubicBezTo>
                    <a:pt x="128" y="32"/>
                    <a:pt x="138" y="41"/>
                    <a:pt x="149" y="41"/>
                  </a:cubicBezTo>
                  <a:cubicBezTo>
                    <a:pt x="334" y="41"/>
                    <a:pt x="367" y="41"/>
                    <a:pt x="370" y="41"/>
                  </a:cubicBezTo>
                  <a:cubicBezTo>
                    <a:pt x="430" y="41"/>
                    <a:pt x="477" y="89"/>
                    <a:pt x="477" y="149"/>
                  </a:cubicBezTo>
                  <a:cubicBezTo>
                    <a:pt x="477" y="209"/>
                    <a:pt x="430" y="256"/>
                    <a:pt x="370" y="256"/>
                  </a:cubicBezTo>
                  <a:cubicBezTo>
                    <a:pt x="367" y="256"/>
                    <a:pt x="364" y="256"/>
                    <a:pt x="360" y="256"/>
                  </a:cubicBezTo>
                  <a:cubicBezTo>
                    <a:pt x="360" y="256"/>
                    <a:pt x="360" y="256"/>
                    <a:pt x="360" y="256"/>
                  </a:cubicBezTo>
                  <a:cubicBezTo>
                    <a:pt x="208" y="256"/>
                    <a:pt x="149" y="256"/>
                    <a:pt x="149" y="256"/>
                  </a:cubicBezTo>
                  <a:cubicBezTo>
                    <a:pt x="67" y="256"/>
                    <a:pt x="0" y="323"/>
                    <a:pt x="0" y="406"/>
                  </a:cubicBezTo>
                  <a:cubicBezTo>
                    <a:pt x="0" y="488"/>
                    <a:pt x="67" y="555"/>
                    <a:pt x="149" y="555"/>
                  </a:cubicBezTo>
                  <a:cubicBezTo>
                    <a:pt x="343" y="555"/>
                    <a:pt x="360" y="555"/>
                    <a:pt x="360" y="555"/>
                  </a:cubicBezTo>
                  <a:cubicBezTo>
                    <a:pt x="360" y="555"/>
                    <a:pt x="360" y="555"/>
                    <a:pt x="360" y="555"/>
                  </a:cubicBezTo>
                  <a:cubicBezTo>
                    <a:pt x="363" y="553"/>
                    <a:pt x="367" y="555"/>
                    <a:pt x="370" y="555"/>
                  </a:cubicBezTo>
                  <a:cubicBezTo>
                    <a:pt x="430" y="555"/>
                    <a:pt x="477" y="602"/>
                    <a:pt x="477" y="662"/>
                  </a:cubicBezTo>
                  <a:cubicBezTo>
                    <a:pt x="477" y="722"/>
                    <a:pt x="430" y="770"/>
                    <a:pt x="370" y="770"/>
                  </a:cubicBezTo>
                  <a:cubicBezTo>
                    <a:pt x="367" y="770"/>
                    <a:pt x="363" y="770"/>
                    <a:pt x="360" y="770"/>
                  </a:cubicBezTo>
                  <a:cubicBezTo>
                    <a:pt x="360" y="770"/>
                    <a:pt x="360" y="770"/>
                    <a:pt x="360" y="770"/>
                  </a:cubicBezTo>
                  <a:cubicBezTo>
                    <a:pt x="197" y="770"/>
                    <a:pt x="149" y="770"/>
                    <a:pt x="149" y="770"/>
                  </a:cubicBezTo>
                  <a:cubicBezTo>
                    <a:pt x="67" y="770"/>
                    <a:pt x="0" y="837"/>
                    <a:pt x="0" y="919"/>
                  </a:cubicBezTo>
                  <a:cubicBezTo>
                    <a:pt x="0" y="1001"/>
                    <a:pt x="67" y="1068"/>
                    <a:pt x="149" y="1068"/>
                  </a:cubicBezTo>
                  <a:cubicBezTo>
                    <a:pt x="297" y="1068"/>
                    <a:pt x="370" y="1068"/>
                    <a:pt x="370" y="1068"/>
                  </a:cubicBezTo>
                  <a:cubicBezTo>
                    <a:pt x="381" y="1068"/>
                    <a:pt x="390" y="1058"/>
                    <a:pt x="390" y="1047"/>
                  </a:cubicBezTo>
                  <a:cubicBezTo>
                    <a:pt x="390" y="1036"/>
                    <a:pt x="381" y="1026"/>
                    <a:pt x="370" y="1026"/>
                  </a:cubicBezTo>
                  <a:cubicBezTo>
                    <a:pt x="199" y="1026"/>
                    <a:pt x="149" y="1026"/>
                    <a:pt x="149" y="1026"/>
                  </a:cubicBezTo>
                  <a:cubicBezTo>
                    <a:pt x="89" y="1026"/>
                    <a:pt x="40" y="979"/>
                    <a:pt x="40" y="919"/>
                  </a:cubicBezTo>
                  <a:cubicBezTo>
                    <a:pt x="40" y="859"/>
                    <a:pt x="89" y="812"/>
                    <a:pt x="149" y="812"/>
                  </a:cubicBezTo>
                  <a:cubicBezTo>
                    <a:pt x="317" y="812"/>
                    <a:pt x="370" y="812"/>
                    <a:pt x="370" y="812"/>
                  </a:cubicBezTo>
                  <a:cubicBezTo>
                    <a:pt x="452" y="812"/>
                    <a:pt x="519" y="745"/>
                    <a:pt x="519" y="662"/>
                  </a:cubicBezTo>
                  <a:cubicBezTo>
                    <a:pt x="519" y="580"/>
                    <a:pt x="452" y="513"/>
                    <a:pt x="370" y="5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5" name="矩形 565"/>
            <p:cNvSpPr>
              <a:spLocks noChangeArrowheads="1"/>
            </p:cNvSpPr>
            <p:nvPr/>
          </p:nvSpPr>
          <p:spPr bwMode="auto">
            <a:xfrm>
              <a:off x="688393" y="1410145"/>
              <a:ext cx="2075714" cy="34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9</a:t>
              </a: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月底</a:t>
              </a: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：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预报名</a:t>
              </a:r>
            </a:p>
          </p:txBody>
        </p:sp>
        <p:sp>
          <p:nvSpPr>
            <p:cNvPr id="111" name="矩形 565"/>
            <p:cNvSpPr>
              <a:spLocks noChangeArrowheads="1"/>
            </p:cNvSpPr>
            <p:nvPr/>
          </p:nvSpPr>
          <p:spPr bwMode="auto">
            <a:xfrm>
              <a:off x="3000717" y="2007446"/>
              <a:ext cx="2075714" cy="34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10</a:t>
              </a: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月</a:t>
              </a: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：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正式报名</a:t>
              </a:r>
            </a:p>
          </p:txBody>
        </p:sp>
        <p:sp>
          <p:nvSpPr>
            <p:cNvPr id="113" name="IconShape4"/>
            <p:cNvSpPr/>
            <p:nvPr/>
          </p:nvSpPr>
          <p:spPr bwMode="auto">
            <a:xfrm>
              <a:off x="1520208" y="1715764"/>
              <a:ext cx="232480" cy="360640"/>
            </a:xfrm>
            <a:custGeom>
              <a:avLst/>
              <a:gdLst>
                <a:gd name="T0" fmla="*/ 33 w 66"/>
                <a:gd name="T1" fmla="*/ 0 h 102"/>
                <a:gd name="T2" fmla="*/ 0 w 66"/>
                <a:gd name="T3" fmla="*/ 33 h 102"/>
                <a:gd name="T4" fmla="*/ 4 w 66"/>
                <a:gd name="T5" fmla="*/ 49 h 102"/>
                <a:gd name="T6" fmla="*/ 4 w 66"/>
                <a:gd name="T7" fmla="*/ 49 h 102"/>
                <a:gd name="T8" fmla="*/ 32 w 66"/>
                <a:gd name="T9" fmla="*/ 102 h 102"/>
                <a:gd name="T10" fmla="*/ 61 w 66"/>
                <a:gd name="T11" fmla="*/ 49 h 102"/>
                <a:gd name="T12" fmla="*/ 66 w 66"/>
                <a:gd name="T13" fmla="*/ 33 h 102"/>
                <a:gd name="T14" fmla="*/ 33 w 66"/>
                <a:gd name="T15" fmla="*/ 0 h 102"/>
                <a:gd name="T16" fmla="*/ 33 w 66"/>
                <a:gd name="T17" fmla="*/ 45 h 102"/>
                <a:gd name="T18" fmla="*/ 19 w 66"/>
                <a:gd name="T19" fmla="*/ 31 h 102"/>
                <a:gd name="T20" fmla="*/ 33 w 66"/>
                <a:gd name="T21" fmla="*/ 17 h 102"/>
                <a:gd name="T22" fmla="*/ 47 w 66"/>
                <a:gd name="T23" fmla="*/ 31 h 102"/>
                <a:gd name="T24" fmla="*/ 33 w 66"/>
                <a:gd name="T25" fmla="*/ 4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2">
                  <a:moveTo>
                    <a:pt x="33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4" y="44"/>
                    <a:pt x="66" y="39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lose/>
                  <a:moveTo>
                    <a:pt x="33" y="45"/>
                  </a:moveTo>
                  <a:cubicBezTo>
                    <a:pt x="25" y="45"/>
                    <a:pt x="19" y="39"/>
                    <a:pt x="19" y="31"/>
                  </a:cubicBezTo>
                  <a:cubicBezTo>
                    <a:pt x="19" y="24"/>
                    <a:pt x="25" y="17"/>
                    <a:pt x="33" y="17"/>
                  </a:cubicBezTo>
                  <a:cubicBezTo>
                    <a:pt x="40" y="17"/>
                    <a:pt x="47" y="24"/>
                    <a:pt x="47" y="31"/>
                  </a:cubicBezTo>
                  <a:cubicBezTo>
                    <a:pt x="47" y="39"/>
                    <a:pt x="40" y="45"/>
                    <a:pt x="33" y="45"/>
                  </a:cubicBezTo>
                  <a:close/>
                </a:path>
              </a:pathLst>
            </a:custGeom>
            <a:solidFill>
              <a:srgbClr val="0A2A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4" name="IconShape4"/>
            <p:cNvSpPr/>
            <p:nvPr/>
          </p:nvSpPr>
          <p:spPr bwMode="auto">
            <a:xfrm>
              <a:off x="2764107" y="1960261"/>
              <a:ext cx="232480" cy="360640"/>
            </a:xfrm>
            <a:custGeom>
              <a:avLst/>
              <a:gdLst>
                <a:gd name="T0" fmla="*/ 33 w 66"/>
                <a:gd name="T1" fmla="*/ 0 h 102"/>
                <a:gd name="T2" fmla="*/ 0 w 66"/>
                <a:gd name="T3" fmla="*/ 33 h 102"/>
                <a:gd name="T4" fmla="*/ 4 w 66"/>
                <a:gd name="T5" fmla="*/ 49 h 102"/>
                <a:gd name="T6" fmla="*/ 4 w 66"/>
                <a:gd name="T7" fmla="*/ 49 h 102"/>
                <a:gd name="T8" fmla="*/ 32 w 66"/>
                <a:gd name="T9" fmla="*/ 102 h 102"/>
                <a:gd name="T10" fmla="*/ 61 w 66"/>
                <a:gd name="T11" fmla="*/ 49 h 102"/>
                <a:gd name="T12" fmla="*/ 66 w 66"/>
                <a:gd name="T13" fmla="*/ 33 h 102"/>
                <a:gd name="T14" fmla="*/ 33 w 66"/>
                <a:gd name="T15" fmla="*/ 0 h 102"/>
                <a:gd name="T16" fmla="*/ 33 w 66"/>
                <a:gd name="T17" fmla="*/ 45 h 102"/>
                <a:gd name="T18" fmla="*/ 19 w 66"/>
                <a:gd name="T19" fmla="*/ 31 h 102"/>
                <a:gd name="T20" fmla="*/ 33 w 66"/>
                <a:gd name="T21" fmla="*/ 17 h 102"/>
                <a:gd name="T22" fmla="*/ 47 w 66"/>
                <a:gd name="T23" fmla="*/ 31 h 102"/>
                <a:gd name="T24" fmla="*/ 33 w 66"/>
                <a:gd name="T25" fmla="*/ 4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2">
                  <a:moveTo>
                    <a:pt x="33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4" y="44"/>
                    <a:pt x="66" y="39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lose/>
                  <a:moveTo>
                    <a:pt x="33" y="45"/>
                  </a:moveTo>
                  <a:cubicBezTo>
                    <a:pt x="25" y="45"/>
                    <a:pt x="19" y="39"/>
                    <a:pt x="19" y="31"/>
                  </a:cubicBezTo>
                  <a:cubicBezTo>
                    <a:pt x="19" y="24"/>
                    <a:pt x="25" y="17"/>
                    <a:pt x="33" y="17"/>
                  </a:cubicBezTo>
                  <a:cubicBezTo>
                    <a:pt x="40" y="17"/>
                    <a:pt x="47" y="24"/>
                    <a:pt x="47" y="31"/>
                  </a:cubicBezTo>
                  <a:cubicBezTo>
                    <a:pt x="47" y="39"/>
                    <a:pt x="40" y="45"/>
                    <a:pt x="33" y="45"/>
                  </a:cubicBezTo>
                  <a:close/>
                </a:path>
              </a:pathLst>
            </a:custGeom>
            <a:solidFill>
              <a:srgbClr val="0A2A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5" name="矩形 565"/>
            <p:cNvSpPr>
              <a:spLocks noChangeArrowheads="1"/>
            </p:cNvSpPr>
            <p:nvPr/>
          </p:nvSpPr>
          <p:spPr bwMode="auto">
            <a:xfrm>
              <a:off x="-660745" y="2526210"/>
              <a:ext cx="3203687" cy="34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10</a:t>
              </a: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月底</a:t>
              </a:r>
              <a:r>
                <a:rPr lang="en-US" altLang="zh-CN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-11</a:t>
              </a: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月初</a:t>
              </a: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：</a:t>
              </a:r>
              <a:r>
                <a:rPr lang="zh-CN" altLang="en-US" b="1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网上确认</a:t>
              </a:r>
            </a:p>
          </p:txBody>
        </p:sp>
        <p:sp>
          <p:nvSpPr>
            <p:cNvPr id="116" name="IconShape4"/>
            <p:cNvSpPr/>
            <p:nvPr/>
          </p:nvSpPr>
          <p:spPr bwMode="auto">
            <a:xfrm>
              <a:off x="2497519" y="2571765"/>
              <a:ext cx="232480" cy="360640"/>
            </a:xfrm>
            <a:custGeom>
              <a:avLst/>
              <a:gdLst>
                <a:gd name="T0" fmla="*/ 33 w 66"/>
                <a:gd name="T1" fmla="*/ 0 h 102"/>
                <a:gd name="T2" fmla="*/ 0 w 66"/>
                <a:gd name="T3" fmla="*/ 33 h 102"/>
                <a:gd name="T4" fmla="*/ 4 w 66"/>
                <a:gd name="T5" fmla="*/ 49 h 102"/>
                <a:gd name="T6" fmla="*/ 4 w 66"/>
                <a:gd name="T7" fmla="*/ 49 h 102"/>
                <a:gd name="T8" fmla="*/ 32 w 66"/>
                <a:gd name="T9" fmla="*/ 102 h 102"/>
                <a:gd name="T10" fmla="*/ 61 w 66"/>
                <a:gd name="T11" fmla="*/ 49 h 102"/>
                <a:gd name="T12" fmla="*/ 66 w 66"/>
                <a:gd name="T13" fmla="*/ 33 h 102"/>
                <a:gd name="T14" fmla="*/ 33 w 66"/>
                <a:gd name="T15" fmla="*/ 0 h 102"/>
                <a:gd name="T16" fmla="*/ 33 w 66"/>
                <a:gd name="T17" fmla="*/ 45 h 102"/>
                <a:gd name="T18" fmla="*/ 19 w 66"/>
                <a:gd name="T19" fmla="*/ 31 h 102"/>
                <a:gd name="T20" fmla="*/ 33 w 66"/>
                <a:gd name="T21" fmla="*/ 17 h 102"/>
                <a:gd name="T22" fmla="*/ 47 w 66"/>
                <a:gd name="T23" fmla="*/ 31 h 102"/>
                <a:gd name="T24" fmla="*/ 33 w 66"/>
                <a:gd name="T25" fmla="*/ 4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2">
                  <a:moveTo>
                    <a:pt x="33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4" y="44"/>
                    <a:pt x="66" y="39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lose/>
                  <a:moveTo>
                    <a:pt x="33" y="45"/>
                  </a:moveTo>
                  <a:cubicBezTo>
                    <a:pt x="25" y="45"/>
                    <a:pt x="19" y="39"/>
                    <a:pt x="19" y="31"/>
                  </a:cubicBezTo>
                  <a:cubicBezTo>
                    <a:pt x="19" y="24"/>
                    <a:pt x="25" y="17"/>
                    <a:pt x="33" y="17"/>
                  </a:cubicBezTo>
                  <a:cubicBezTo>
                    <a:pt x="40" y="17"/>
                    <a:pt x="47" y="24"/>
                    <a:pt x="47" y="31"/>
                  </a:cubicBezTo>
                  <a:cubicBezTo>
                    <a:pt x="47" y="39"/>
                    <a:pt x="40" y="45"/>
                    <a:pt x="33" y="45"/>
                  </a:cubicBezTo>
                  <a:close/>
                </a:path>
              </a:pathLst>
            </a:custGeom>
            <a:solidFill>
              <a:srgbClr val="0A2A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7" name="IconShape4"/>
            <p:cNvSpPr/>
            <p:nvPr/>
          </p:nvSpPr>
          <p:spPr bwMode="auto">
            <a:xfrm>
              <a:off x="1287728" y="3460549"/>
              <a:ext cx="232480" cy="360640"/>
            </a:xfrm>
            <a:custGeom>
              <a:avLst/>
              <a:gdLst>
                <a:gd name="T0" fmla="*/ 33 w 66"/>
                <a:gd name="T1" fmla="*/ 0 h 102"/>
                <a:gd name="T2" fmla="*/ 0 w 66"/>
                <a:gd name="T3" fmla="*/ 33 h 102"/>
                <a:gd name="T4" fmla="*/ 4 w 66"/>
                <a:gd name="T5" fmla="*/ 49 h 102"/>
                <a:gd name="T6" fmla="*/ 4 w 66"/>
                <a:gd name="T7" fmla="*/ 49 h 102"/>
                <a:gd name="T8" fmla="*/ 32 w 66"/>
                <a:gd name="T9" fmla="*/ 102 h 102"/>
                <a:gd name="T10" fmla="*/ 61 w 66"/>
                <a:gd name="T11" fmla="*/ 49 h 102"/>
                <a:gd name="T12" fmla="*/ 66 w 66"/>
                <a:gd name="T13" fmla="*/ 33 h 102"/>
                <a:gd name="T14" fmla="*/ 33 w 66"/>
                <a:gd name="T15" fmla="*/ 0 h 102"/>
                <a:gd name="T16" fmla="*/ 33 w 66"/>
                <a:gd name="T17" fmla="*/ 45 h 102"/>
                <a:gd name="T18" fmla="*/ 19 w 66"/>
                <a:gd name="T19" fmla="*/ 31 h 102"/>
                <a:gd name="T20" fmla="*/ 33 w 66"/>
                <a:gd name="T21" fmla="*/ 17 h 102"/>
                <a:gd name="T22" fmla="*/ 47 w 66"/>
                <a:gd name="T23" fmla="*/ 31 h 102"/>
                <a:gd name="T24" fmla="*/ 33 w 66"/>
                <a:gd name="T25" fmla="*/ 4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2">
                  <a:moveTo>
                    <a:pt x="33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4" y="44"/>
                    <a:pt x="66" y="39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lose/>
                  <a:moveTo>
                    <a:pt x="33" y="45"/>
                  </a:moveTo>
                  <a:cubicBezTo>
                    <a:pt x="25" y="45"/>
                    <a:pt x="19" y="39"/>
                    <a:pt x="19" y="31"/>
                  </a:cubicBezTo>
                  <a:cubicBezTo>
                    <a:pt x="19" y="24"/>
                    <a:pt x="25" y="17"/>
                    <a:pt x="33" y="17"/>
                  </a:cubicBezTo>
                  <a:cubicBezTo>
                    <a:pt x="40" y="17"/>
                    <a:pt x="47" y="24"/>
                    <a:pt x="47" y="31"/>
                  </a:cubicBezTo>
                  <a:cubicBezTo>
                    <a:pt x="47" y="39"/>
                    <a:pt x="40" y="45"/>
                    <a:pt x="33" y="45"/>
                  </a:cubicBezTo>
                  <a:close/>
                </a:path>
              </a:pathLst>
            </a:custGeom>
            <a:solidFill>
              <a:srgbClr val="0A2A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8" name="矩形 565"/>
            <p:cNvSpPr>
              <a:spLocks noChangeArrowheads="1"/>
            </p:cNvSpPr>
            <p:nvPr/>
          </p:nvSpPr>
          <p:spPr bwMode="auto">
            <a:xfrm>
              <a:off x="1508104" y="3497617"/>
              <a:ext cx="2303313" cy="34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CN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12</a:t>
              </a: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月底</a:t>
              </a: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：</a:t>
              </a:r>
              <a:r>
                <a:rPr lang="zh-CN" altLang="en-US" b="1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考研初试</a:t>
              </a:r>
            </a:p>
          </p:txBody>
        </p:sp>
        <p:sp>
          <p:nvSpPr>
            <p:cNvPr id="119" name="IconShape4"/>
            <p:cNvSpPr/>
            <p:nvPr/>
          </p:nvSpPr>
          <p:spPr bwMode="auto">
            <a:xfrm>
              <a:off x="1969421" y="4353182"/>
              <a:ext cx="232480" cy="360640"/>
            </a:xfrm>
            <a:custGeom>
              <a:avLst/>
              <a:gdLst>
                <a:gd name="T0" fmla="*/ 33 w 66"/>
                <a:gd name="T1" fmla="*/ 0 h 102"/>
                <a:gd name="T2" fmla="*/ 0 w 66"/>
                <a:gd name="T3" fmla="*/ 33 h 102"/>
                <a:gd name="T4" fmla="*/ 4 w 66"/>
                <a:gd name="T5" fmla="*/ 49 h 102"/>
                <a:gd name="T6" fmla="*/ 4 w 66"/>
                <a:gd name="T7" fmla="*/ 49 h 102"/>
                <a:gd name="T8" fmla="*/ 32 w 66"/>
                <a:gd name="T9" fmla="*/ 102 h 102"/>
                <a:gd name="T10" fmla="*/ 61 w 66"/>
                <a:gd name="T11" fmla="*/ 49 h 102"/>
                <a:gd name="T12" fmla="*/ 66 w 66"/>
                <a:gd name="T13" fmla="*/ 33 h 102"/>
                <a:gd name="T14" fmla="*/ 33 w 66"/>
                <a:gd name="T15" fmla="*/ 0 h 102"/>
                <a:gd name="T16" fmla="*/ 33 w 66"/>
                <a:gd name="T17" fmla="*/ 45 h 102"/>
                <a:gd name="T18" fmla="*/ 19 w 66"/>
                <a:gd name="T19" fmla="*/ 31 h 102"/>
                <a:gd name="T20" fmla="*/ 33 w 66"/>
                <a:gd name="T21" fmla="*/ 17 h 102"/>
                <a:gd name="T22" fmla="*/ 47 w 66"/>
                <a:gd name="T23" fmla="*/ 31 h 102"/>
                <a:gd name="T24" fmla="*/ 33 w 66"/>
                <a:gd name="T25" fmla="*/ 4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2">
                  <a:moveTo>
                    <a:pt x="33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4" y="44"/>
                    <a:pt x="66" y="39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lose/>
                  <a:moveTo>
                    <a:pt x="33" y="45"/>
                  </a:moveTo>
                  <a:cubicBezTo>
                    <a:pt x="25" y="45"/>
                    <a:pt x="19" y="39"/>
                    <a:pt x="19" y="31"/>
                  </a:cubicBezTo>
                  <a:cubicBezTo>
                    <a:pt x="19" y="24"/>
                    <a:pt x="25" y="17"/>
                    <a:pt x="33" y="17"/>
                  </a:cubicBezTo>
                  <a:cubicBezTo>
                    <a:pt x="40" y="17"/>
                    <a:pt x="47" y="24"/>
                    <a:pt x="47" y="31"/>
                  </a:cubicBezTo>
                  <a:cubicBezTo>
                    <a:pt x="47" y="39"/>
                    <a:pt x="40" y="45"/>
                    <a:pt x="33" y="45"/>
                  </a:cubicBezTo>
                  <a:close/>
                </a:path>
              </a:pathLst>
            </a:custGeom>
            <a:solidFill>
              <a:srgbClr val="0A2A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0" name="矩形 565"/>
            <p:cNvSpPr>
              <a:spLocks noChangeArrowheads="1"/>
            </p:cNvSpPr>
            <p:nvPr/>
          </p:nvSpPr>
          <p:spPr bwMode="auto">
            <a:xfrm>
              <a:off x="357415" y="4789405"/>
              <a:ext cx="5274599" cy="34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次年</a:t>
              </a:r>
              <a:r>
                <a:rPr lang="en-US" altLang="zh-CN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月中下旬</a:t>
              </a: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：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初试成绩公布</a:t>
              </a:r>
            </a:p>
          </p:txBody>
        </p:sp>
        <p:sp>
          <p:nvSpPr>
            <p:cNvPr id="121" name="IconShape4"/>
            <p:cNvSpPr/>
            <p:nvPr/>
          </p:nvSpPr>
          <p:spPr bwMode="auto">
            <a:xfrm>
              <a:off x="1610010" y="5389674"/>
              <a:ext cx="232480" cy="360640"/>
            </a:xfrm>
            <a:custGeom>
              <a:avLst/>
              <a:gdLst>
                <a:gd name="T0" fmla="*/ 33 w 66"/>
                <a:gd name="T1" fmla="*/ 0 h 102"/>
                <a:gd name="T2" fmla="*/ 0 w 66"/>
                <a:gd name="T3" fmla="*/ 33 h 102"/>
                <a:gd name="T4" fmla="*/ 4 w 66"/>
                <a:gd name="T5" fmla="*/ 49 h 102"/>
                <a:gd name="T6" fmla="*/ 4 w 66"/>
                <a:gd name="T7" fmla="*/ 49 h 102"/>
                <a:gd name="T8" fmla="*/ 32 w 66"/>
                <a:gd name="T9" fmla="*/ 102 h 102"/>
                <a:gd name="T10" fmla="*/ 61 w 66"/>
                <a:gd name="T11" fmla="*/ 49 h 102"/>
                <a:gd name="T12" fmla="*/ 66 w 66"/>
                <a:gd name="T13" fmla="*/ 33 h 102"/>
                <a:gd name="T14" fmla="*/ 33 w 66"/>
                <a:gd name="T15" fmla="*/ 0 h 102"/>
                <a:gd name="T16" fmla="*/ 33 w 66"/>
                <a:gd name="T17" fmla="*/ 45 h 102"/>
                <a:gd name="T18" fmla="*/ 19 w 66"/>
                <a:gd name="T19" fmla="*/ 31 h 102"/>
                <a:gd name="T20" fmla="*/ 33 w 66"/>
                <a:gd name="T21" fmla="*/ 17 h 102"/>
                <a:gd name="T22" fmla="*/ 47 w 66"/>
                <a:gd name="T23" fmla="*/ 31 h 102"/>
                <a:gd name="T24" fmla="*/ 33 w 66"/>
                <a:gd name="T25" fmla="*/ 4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02">
                  <a:moveTo>
                    <a:pt x="33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1" y="44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4" y="44"/>
                    <a:pt x="66" y="39"/>
                    <a:pt x="66" y="33"/>
                  </a:cubicBezTo>
                  <a:cubicBezTo>
                    <a:pt x="66" y="14"/>
                    <a:pt x="51" y="0"/>
                    <a:pt x="33" y="0"/>
                  </a:cubicBezTo>
                  <a:close/>
                  <a:moveTo>
                    <a:pt x="33" y="45"/>
                  </a:moveTo>
                  <a:cubicBezTo>
                    <a:pt x="25" y="45"/>
                    <a:pt x="19" y="39"/>
                    <a:pt x="19" y="31"/>
                  </a:cubicBezTo>
                  <a:cubicBezTo>
                    <a:pt x="19" y="24"/>
                    <a:pt x="25" y="17"/>
                    <a:pt x="33" y="17"/>
                  </a:cubicBezTo>
                  <a:cubicBezTo>
                    <a:pt x="40" y="17"/>
                    <a:pt x="47" y="24"/>
                    <a:pt x="47" y="31"/>
                  </a:cubicBezTo>
                  <a:cubicBezTo>
                    <a:pt x="47" y="39"/>
                    <a:pt x="40" y="45"/>
                    <a:pt x="33" y="45"/>
                  </a:cubicBezTo>
                  <a:close/>
                </a:path>
              </a:pathLst>
            </a:custGeom>
            <a:solidFill>
              <a:srgbClr val="0A2A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2" name="矩形 565"/>
            <p:cNvSpPr>
              <a:spLocks noChangeArrowheads="1"/>
            </p:cNvSpPr>
            <p:nvPr/>
          </p:nvSpPr>
          <p:spPr bwMode="auto">
            <a:xfrm>
              <a:off x="941491" y="5788244"/>
              <a:ext cx="5274599" cy="93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次年</a:t>
              </a:r>
              <a:r>
                <a:rPr lang="en-US" altLang="zh-CN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r>
                <a:rPr lang="zh-CN" altLang="en-US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月中下旬</a:t>
              </a: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：</a:t>
              </a:r>
              <a:endParaRPr lang="en-US" altLang="zh-CN" b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eaLnBrk="1" hangingPunct="1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国家线，院校线公布；</a:t>
              </a:r>
              <a:r>
                <a:rPr lang="zh-CN" altLang="en-US" b="1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考研复试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及调剂</a:t>
              </a:r>
            </a:p>
          </p:txBody>
        </p:sp>
      </p:grpSp>
      <p:sp>
        <p:nvSpPr>
          <p:cNvPr id="124" name="Rectangle 24"/>
          <p:cNvSpPr>
            <a:spLocks noChangeArrowheads="1"/>
          </p:cNvSpPr>
          <p:nvPr/>
        </p:nvSpPr>
        <p:spPr bwMode="auto">
          <a:xfrm>
            <a:off x="3824483" y="367191"/>
            <a:ext cx="3570208" cy="461665"/>
          </a:xfrm>
          <a:prstGeom prst="rect">
            <a:avLst/>
          </a:prstGeom>
          <a:noFill/>
          <a:ln w="28575">
            <a:noFill/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75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关注重要时间节点！！！</a:t>
            </a:r>
            <a:endParaRPr lang="en-US" altLang="zh-CN" sz="2400" b="1" i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ExtraShape">
            <a:extLst>
              <a:ext uri="{FF2B5EF4-FFF2-40B4-BE49-F238E27FC236}">
                <a16:creationId xmlns:a16="http://schemas.microsoft.com/office/drawing/2014/main" id="{68C37CD0-5B60-1F10-326D-D0F0D6414161}"/>
              </a:ext>
            </a:extLst>
          </p:cNvPr>
          <p:cNvSpPr/>
          <p:nvPr/>
        </p:nvSpPr>
        <p:spPr bwMode="auto">
          <a:xfrm>
            <a:off x="7415864" y="1767317"/>
            <a:ext cx="1915222" cy="3928701"/>
          </a:xfrm>
          <a:custGeom>
            <a:avLst/>
            <a:gdLst>
              <a:gd name="T0" fmla="*/ 370 w 519"/>
              <a:gd name="T1" fmla="*/ 513 h 1068"/>
              <a:gd name="T2" fmla="*/ 149 w 519"/>
              <a:gd name="T3" fmla="*/ 513 h 1068"/>
              <a:gd name="T4" fmla="*/ 40 w 519"/>
              <a:gd name="T5" fmla="*/ 406 h 1068"/>
              <a:gd name="T6" fmla="*/ 149 w 519"/>
              <a:gd name="T7" fmla="*/ 298 h 1068"/>
              <a:gd name="T8" fmla="*/ 370 w 519"/>
              <a:gd name="T9" fmla="*/ 298 h 1068"/>
              <a:gd name="T10" fmla="*/ 519 w 519"/>
              <a:gd name="T11" fmla="*/ 149 h 1068"/>
              <a:gd name="T12" fmla="*/ 370 w 519"/>
              <a:gd name="T13" fmla="*/ 0 h 1068"/>
              <a:gd name="T14" fmla="*/ 149 w 519"/>
              <a:gd name="T15" fmla="*/ 0 h 1068"/>
              <a:gd name="T16" fmla="*/ 128 w 519"/>
              <a:gd name="T17" fmla="*/ 20 h 1068"/>
              <a:gd name="T18" fmla="*/ 149 w 519"/>
              <a:gd name="T19" fmla="*/ 41 h 1068"/>
              <a:gd name="T20" fmla="*/ 370 w 519"/>
              <a:gd name="T21" fmla="*/ 41 h 1068"/>
              <a:gd name="T22" fmla="*/ 477 w 519"/>
              <a:gd name="T23" fmla="*/ 149 h 1068"/>
              <a:gd name="T24" fmla="*/ 370 w 519"/>
              <a:gd name="T25" fmla="*/ 256 h 1068"/>
              <a:gd name="T26" fmla="*/ 360 w 519"/>
              <a:gd name="T27" fmla="*/ 256 h 1068"/>
              <a:gd name="T28" fmla="*/ 360 w 519"/>
              <a:gd name="T29" fmla="*/ 256 h 1068"/>
              <a:gd name="T30" fmla="*/ 149 w 519"/>
              <a:gd name="T31" fmla="*/ 256 h 1068"/>
              <a:gd name="T32" fmla="*/ 0 w 519"/>
              <a:gd name="T33" fmla="*/ 406 h 1068"/>
              <a:gd name="T34" fmla="*/ 149 w 519"/>
              <a:gd name="T35" fmla="*/ 555 h 1068"/>
              <a:gd name="T36" fmla="*/ 360 w 519"/>
              <a:gd name="T37" fmla="*/ 555 h 1068"/>
              <a:gd name="T38" fmla="*/ 360 w 519"/>
              <a:gd name="T39" fmla="*/ 555 h 1068"/>
              <a:gd name="T40" fmla="*/ 370 w 519"/>
              <a:gd name="T41" fmla="*/ 555 h 1068"/>
              <a:gd name="T42" fmla="*/ 477 w 519"/>
              <a:gd name="T43" fmla="*/ 662 h 1068"/>
              <a:gd name="T44" fmla="*/ 370 w 519"/>
              <a:gd name="T45" fmla="*/ 770 h 1068"/>
              <a:gd name="T46" fmla="*/ 360 w 519"/>
              <a:gd name="T47" fmla="*/ 770 h 1068"/>
              <a:gd name="T48" fmla="*/ 360 w 519"/>
              <a:gd name="T49" fmla="*/ 770 h 1068"/>
              <a:gd name="T50" fmla="*/ 149 w 519"/>
              <a:gd name="T51" fmla="*/ 770 h 1068"/>
              <a:gd name="T52" fmla="*/ 0 w 519"/>
              <a:gd name="T53" fmla="*/ 919 h 1068"/>
              <a:gd name="T54" fmla="*/ 149 w 519"/>
              <a:gd name="T55" fmla="*/ 1068 h 1068"/>
              <a:gd name="T56" fmla="*/ 370 w 519"/>
              <a:gd name="T57" fmla="*/ 1068 h 1068"/>
              <a:gd name="T58" fmla="*/ 390 w 519"/>
              <a:gd name="T59" fmla="*/ 1047 h 1068"/>
              <a:gd name="T60" fmla="*/ 370 w 519"/>
              <a:gd name="T61" fmla="*/ 1026 h 1068"/>
              <a:gd name="T62" fmla="*/ 149 w 519"/>
              <a:gd name="T63" fmla="*/ 1026 h 1068"/>
              <a:gd name="T64" fmla="*/ 40 w 519"/>
              <a:gd name="T65" fmla="*/ 919 h 1068"/>
              <a:gd name="T66" fmla="*/ 149 w 519"/>
              <a:gd name="T67" fmla="*/ 812 h 1068"/>
              <a:gd name="T68" fmla="*/ 370 w 519"/>
              <a:gd name="T69" fmla="*/ 812 h 1068"/>
              <a:gd name="T70" fmla="*/ 519 w 519"/>
              <a:gd name="T71" fmla="*/ 662 h 1068"/>
              <a:gd name="T72" fmla="*/ 370 w 519"/>
              <a:gd name="T73" fmla="*/ 513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19" h="1068">
                <a:moveTo>
                  <a:pt x="370" y="513"/>
                </a:moveTo>
                <a:cubicBezTo>
                  <a:pt x="149" y="513"/>
                  <a:pt x="149" y="513"/>
                  <a:pt x="149" y="513"/>
                </a:cubicBezTo>
                <a:cubicBezTo>
                  <a:pt x="89" y="513"/>
                  <a:pt x="40" y="466"/>
                  <a:pt x="40" y="406"/>
                </a:cubicBezTo>
                <a:cubicBezTo>
                  <a:pt x="40" y="346"/>
                  <a:pt x="89" y="298"/>
                  <a:pt x="149" y="298"/>
                </a:cubicBezTo>
                <a:cubicBezTo>
                  <a:pt x="322" y="298"/>
                  <a:pt x="370" y="298"/>
                  <a:pt x="370" y="298"/>
                </a:cubicBezTo>
                <a:cubicBezTo>
                  <a:pt x="452" y="298"/>
                  <a:pt x="519" y="231"/>
                  <a:pt x="519" y="149"/>
                </a:cubicBezTo>
                <a:cubicBezTo>
                  <a:pt x="519" y="67"/>
                  <a:pt x="452" y="0"/>
                  <a:pt x="370" y="0"/>
                </a:cubicBezTo>
                <a:cubicBezTo>
                  <a:pt x="192" y="0"/>
                  <a:pt x="149" y="0"/>
                  <a:pt x="149" y="0"/>
                </a:cubicBezTo>
                <a:cubicBezTo>
                  <a:pt x="149" y="0"/>
                  <a:pt x="128" y="9"/>
                  <a:pt x="128" y="20"/>
                </a:cubicBezTo>
                <a:cubicBezTo>
                  <a:pt x="128" y="32"/>
                  <a:pt x="138" y="41"/>
                  <a:pt x="149" y="41"/>
                </a:cubicBezTo>
                <a:cubicBezTo>
                  <a:pt x="334" y="41"/>
                  <a:pt x="367" y="41"/>
                  <a:pt x="370" y="41"/>
                </a:cubicBezTo>
                <a:cubicBezTo>
                  <a:pt x="430" y="41"/>
                  <a:pt x="477" y="89"/>
                  <a:pt x="477" y="149"/>
                </a:cubicBezTo>
                <a:cubicBezTo>
                  <a:pt x="477" y="209"/>
                  <a:pt x="430" y="256"/>
                  <a:pt x="370" y="256"/>
                </a:cubicBezTo>
                <a:cubicBezTo>
                  <a:pt x="367" y="256"/>
                  <a:pt x="364" y="256"/>
                  <a:pt x="360" y="256"/>
                </a:cubicBezTo>
                <a:cubicBezTo>
                  <a:pt x="360" y="256"/>
                  <a:pt x="360" y="256"/>
                  <a:pt x="360" y="256"/>
                </a:cubicBezTo>
                <a:cubicBezTo>
                  <a:pt x="208" y="256"/>
                  <a:pt x="149" y="256"/>
                  <a:pt x="149" y="256"/>
                </a:cubicBezTo>
                <a:cubicBezTo>
                  <a:pt x="67" y="256"/>
                  <a:pt x="0" y="323"/>
                  <a:pt x="0" y="406"/>
                </a:cubicBezTo>
                <a:cubicBezTo>
                  <a:pt x="0" y="488"/>
                  <a:pt x="67" y="555"/>
                  <a:pt x="149" y="555"/>
                </a:cubicBezTo>
                <a:cubicBezTo>
                  <a:pt x="343" y="555"/>
                  <a:pt x="360" y="555"/>
                  <a:pt x="360" y="555"/>
                </a:cubicBezTo>
                <a:cubicBezTo>
                  <a:pt x="360" y="555"/>
                  <a:pt x="360" y="555"/>
                  <a:pt x="360" y="555"/>
                </a:cubicBezTo>
                <a:cubicBezTo>
                  <a:pt x="363" y="553"/>
                  <a:pt x="367" y="555"/>
                  <a:pt x="370" y="555"/>
                </a:cubicBezTo>
                <a:cubicBezTo>
                  <a:pt x="430" y="555"/>
                  <a:pt x="477" y="602"/>
                  <a:pt x="477" y="662"/>
                </a:cubicBezTo>
                <a:cubicBezTo>
                  <a:pt x="477" y="722"/>
                  <a:pt x="430" y="770"/>
                  <a:pt x="370" y="770"/>
                </a:cubicBezTo>
                <a:cubicBezTo>
                  <a:pt x="367" y="770"/>
                  <a:pt x="363" y="770"/>
                  <a:pt x="360" y="770"/>
                </a:cubicBezTo>
                <a:cubicBezTo>
                  <a:pt x="360" y="770"/>
                  <a:pt x="360" y="770"/>
                  <a:pt x="360" y="770"/>
                </a:cubicBezTo>
                <a:cubicBezTo>
                  <a:pt x="197" y="770"/>
                  <a:pt x="149" y="770"/>
                  <a:pt x="149" y="770"/>
                </a:cubicBezTo>
                <a:cubicBezTo>
                  <a:pt x="67" y="770"/>
                  <a:pt x="0" y="837"/>
                  <a:pt x="0" y="919"/>
                </a:cubicBezTo>
                <a:cubicBezTo>
                  <a:pt x="0" y="1001"/>
                  <a:pt x="67" y="1068"/>
                  <a:pt x="149" y="1068"/>
                </a:cubicBezTo>
                <a:cubicBezTo>
                  <a:pt x="297" y="1068"/>
                  <a:pt x="370" y="1068"/>
                  <a:pt x="370" y="1068"/>
                </a:cubicBezTo>
                <a:cubicBezTo>
                  <a:pt x="381" y="1068"/>
                  <a:pt x="390" y="1058"/>
                  <a:pt x="390" y="1047"/>
                </a:cubicBezTo>
                <a:cubicBezTo>
                  <a:pt x="390" y="1036"/>
                  <a:pt x="381" y="1026"/>
                  <a:pt x="370" y="1026"/>
                </a:cubicBezTo>
                <a:cubicBezTo>
                  <a:pt x="199" y="1026"/>
                  <a:pt x="149" y="1026"/>
                  <a:pt x="149" y="1026"/>
                </a:cubicBezTo>
                <a:cubicBezTo>
                  <a:pt x="89" y="1026"/>
                  <a:pt x="40" y="979"/>
                  <a:pt x="40" y="919"/>
                </a:cubicBezTo>
                <a:cubicBezTo>
                  <a:pt x="40" y="859"/>
                  <a:pt x="89" y="812"/>
                  <a:pt x="149" y="812"/>
                </a:cubicBezTo>
                <a:cubicBezTo>
                  <a:pt x="317" y="812"/>
                  <a:pt x="370" y="812"/>
                  <a:pt x="370" y="812"/>
                </a:cubicBezTo>
                <a:cubicBezTo>
                  <a:pt x="452" y="812"/>
                  <a:pt x="519" y="745"/>
                  <a:pt x="519" y="662"/>
                </a:cubicBezTo>
                <a:cubicBezTo>
                  <a:pt x="519" y="580"/>
                  <a:pt x="452" y="513"/>
                  <a:pt x="370" y="51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Google Shape;1649;p48">
            <a:extLst>
              <a:ext uri="{FF2B5EF4-FFF2-40B4-BE49-F238E27FC236}">
                <a16:creationId xmlns:a16="http://schemas.microsoft.com/office/drawing/2014/main" id="{08DF72BB-4633-E2C8-C88A-D4850E37B45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498706" y="1280699"/>
            <a:ext cx="2216536" cy="34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80000"/>
              </a:lnSpc>
              <a:spcBef>
                <a:spcPct val="75000"/>
              </a:spcBef>
              <a:defRPr sz="2000" b="1">
                <a:solidFill>
                  <a:srgbClr val="0A2A6C"/>
                </a:solidFill>
                <a:cs typeface="+mn-ea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ym typeface="Arial" panose="020B0604020202020204" pitchFamily="34" charset="0"/>
              </a:rPr>
              <a:t>7</a:t>
            </a:r>
            <a:r>
              <a:rPr lang="zh-CN" altLang="en-US" dirty="0">
                <a:sym typeface="Arial" panose="020B0604020202020204" pitchFamily="34" charset="0"/>
              </a:rPr>
              <a:t>月末：</a:t>
            </a:r>
            <a:r>
              <a:rPr lang="zh-CN" altLang="en-US" b="0" dirty="0">
                <a:solidFill>
                  <a:schemeClr val="bg2">
                    <a:lumMod val="25000"/>
                  </a:schemeClr>
                </a:solidFill>
                <a:sym typeface="Arial" panose="020B0604020202020204" pitchFamily="34" charset="0"/>
              </a:rPr>
              <a:t>生产实习</a:t>
            </a:r>
          </a:p>
        </p:txBody>
      </p:sp>
      <p:sp>
        <p:nvSpPr>
          <p:cNvPr id="4" name="Google Shape;1667;p48">
            <a:extLst>
              <a:ext uri="{FF2B5EF4-FFF2-40B4-BE49-F238E27FC236}">
                <a16:creationId xmlns:a16="http://schemas.microsoft.com/office/drawing/2014/main" id="{50CCF57F-6608-BC8D-1B36-92A62B084F2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331086" y="2025390"/>
            <a:ext cx="2609902" cy="106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80000"/>
              </a:lnSpc>
              <a:spcBef>
                <a:spcPct val="75000"/>
              </a:spcBef>
              <a:defRPr sz="2000" b="1">
                <a:solidFill>
                  <a:srgbClr val="0A2A6C"/>
                </a:solidFill>
                <a:cs typeface="+mn-ea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GB" dirty="0">
                <a:sym typeface="Arial" panose="020B0604020202020204" pitchFamily="34" charset="0"/>
              </a:rPr>
              <a:t>11</a:t>
            </a:r>
            <a:r>
              <a:rPr lang="zh-CN" altLang="en-US" dirty="0">
                <a:sym typeface="Arial" panose="020B0604020202020204" pitchFamily="34" charset="0"/>
              </a:rPr>
              <a:t>月末至</a:t>
            </a:r>
            <a:r>
              <a:rPr lang="en-US" altLang="zh-CN" dirty="0">
                <a:sym typeface="Arial" panose="020B0604020202020204" pitchFamily="34" charset="0"/>
              </a:rPr>
              <a:t>12</a:t>
            </a:r>
            <a:r>
              <a:rPr lang="zh-CN" altLang="en-US" dirty="0">
                <a:sym typeface="Arial" panose="020B0604020202020204" pitchFamily="34" charset="0"/>
              </a:rPr>
              <a:t>月初：</a:t>
            </a:r>
            <a:r>
              <a:rPr lang="zh-CN" altLang="en-US" b="0" dirty="0">
                <a:solidFill>
                  <a:schemeClr val="tx1"/>
                </a:solidFill>
                <a:sym typeface="Arial" panose="020B0604020202020204" pitchFamily="34" charset="0"/>
              </a:rPr>
              <a:t>课程与实验结束</a:t>
            </a:r>
          </a:p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5" name="Google Shape;1655;p48">
            <a:extLst>
              <a:ext uri="{FF2B5EF4-FFF2-40B4-BE49-F238E27FC236}">
                <a16:creationId xmlns:a16="http://schemas.microsoft.com/office/drawing/2014/main" id="{DC0075E1-5CC8-16C2-C629-1ECB7E8562D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331270" y="3008394"/>
            <a:ext cx="3086162" cy="59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80000"/>
              </a:lnSpc>
              <a:spcBef>
                <a:spcPct val="75000"/>
              </a:spcBef>
              <a:defRPr sz="2000" b="1">
                <a:solidFill>
                  <a:srgbClr val="0A2A6C"/>
                </a:solidFill>
                <a:cs typeface="+mn-ea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GB" dirty="0">
                <a:sym typeface="Arial" panose="020B0604020202020204" pitchFamily="34" charset="0"/>
              </a:rPr>
              <a:t>11</a:t>
            </a:r>
            <a:r>
              <a:rPr lang="zh-CN" altLang="en-US" dirty="0">
                <a:sym typeface="Arial" panose="020B0604020202020204" pitchFamily="34" charset="0"/>
              </a:rPr>
              <a:t>月中旬：</a:t>
            </a:r>
            <a:r>
              <a:rPr lang="zh-CN" altLang="en-US" b="0" dirty="0">
                <a:solidFill>
                  <a:schemeClr val="tx1"/>
                </a:solidFill>
                <a:sym typeface="Arial" panose="020B0604020202020204" pitchFamily="34" charset="0"/>
              </a:rPr>
              <a:t>提交毕设</a:t>
            </a:r>
            <a:r>
              <a:rPr lang="zh-CN" altLang="en-US" b="0" dirty="0">
                <a:solidFill>
                  <a:srgbClr val="C00000"/>
                </a:solidFill>
                <a:sym typeface="Arial" panose="020B0604020202020204" pitchFamily="34" charset="0"/>
              </a:rPr>
              <a:t>任务书</a:t>
            </a:r>
            <a:r>
              <a:rPr lang="zh-CN" altLang="en-US" b="0" dirty="0">
                <a:solidFill>
                  <a:schemeClr val="tx1"/>
                </a:solidFill>
                <a:sym typeface="Arial" panose="020B0604020202020204" pitchFamily="34" charset="0"/>
              </a:rPr>
              <a:t>，撰写开题报告</a:t>
            </a:r>
          </a:p>
        </p:txBody>
      </p:sp>
      <p:sp>
        <p:nvSpPr>
          <p:cNvPr id="6" name="Google Shape;1673;p48">
            <a:extLst>
              <a:ext uri="{FF2B5EF4-FFF2-40B4-BE49-F238E27FC236}">
                <a16:creationId xmlns:a16="http://schemas.microsoft.com/office/drawing/2014/main" id="{53045EA1-C701-841C-1AFF-D37B081406F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386719" y="3937691"/>
            <a:ext cx="2314167" cy="34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80000"/>
              </a:lnSpc>
              <a:spcBef>
                <a:spcPct val="75000"/>
              </a:spcBef>
              <a:defRPr sz="2000" b="1">
                <a:solidFill>
                  <a:srgbClr val="0A2A6C"/>
                </a:solidFill>
                <a:cs typeface="+mn-ea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GB" dirty="0">
                <a:sym typeface="Arial" panose="020B0604020202020204" pitchFamily="34" charset="0"/>
              </a:rPr>
              <a:t>12</a:t>
            </a:r>
            <a:r>
              <a:rPr lang="zh-CN" altLang="en-US" dirty="0">
                <a:sym typeface="Arial" panose="020B0604020202020204" pitchFamily="34" charset="0"/>
              </a:rPr>
              <a:t>月初：</a:t>
            </a:r>
            <a:r>
              <a:rPr lang="zh-CN" altLang="en-US" b="0" dirty="0">
                <a:solidFill>
                  <a:srgbClr val="C00000"/>
                </a:solidFill>
                <a:sym typeface="Arial" panose="020B0604020202020204" pitchFamily="34" charset="0"/>
              </a:rPr>
              <a:t>开题</a:t>
            </a:r>
            <a:r>
              <a:rPr lang="zh-CN" altLang="en-US" b="0" dirty="0">
                <a:solidFill>
                  <a:schemeClr val="tx1"/>
                </a:solidFill>
                <a:sym typeface="Arial" panose="020B0604020202020204" pitchFamily="34" charset="0"/>
              </a:rPr>
              <a:t>答辩</a:t>
            </a:r>
          </a:p>
        </p:txBody>
      </p:sp>
      <p:sp>
        <p:nvSpPr>
          <p:cNvPr id="7" name="Google Shape;1661;p48">
            <a:extLst>
              <a:ext uri="{FF2B5EF4-FFF2-40B4-BE49-F238E27FC236}">
                <a16:creationId xmlns:a16="http://schemas.microsoft.com/office/drawing/2014/main" id="{37A3ADC1-F3F1-3202-9616-27F286D27D6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56067" y="5608547"/>
            <a:ext cx="2485674" cy="34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80000"/>
              </a:lnSpc>
              <a:spcBef>
                <a:spcPct val="75000"/>
              </a:spcBef>
              <a:defRPr sz="2000" b="1">
                <a:solidFill>
                  <a:srgbClr val="0A2A6C"/>
                </a:solidFill>
                <a:cs typeface="+mn-ea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GB" dirty="0">
                <a:sym typeface="Arial" panose="020B0604020202020204" pitchFamily="34" charset="0"/>
              </a:rPr>
              <a:t>3</a:t>
            </a:r>
            <a:r>
              <a:rPr lang="zh-CN" altLang="en-US" dirty="0">
                <a:sym typeface="Arial" panose="020B0604020202020204" pitchFamily="34" charset="0"/>
              </a:rPr>
              <a:t>月末：</a:t>
            </a:r>
            <a:r>
              <a:rPr lang="zh-CN" altLang="en-US" b="0" dirty="0">
                <a:solidFill>
                  <a:srgbClr val="C00000"/>
                </a:solidFill>
                <a:sym typeface="Arial" panose="020B0604020202020204" pitchFamily="34" charset="0"/>
              </a:rPr>
              <a:t>中期</a:t>
            </a:r>
            <a:r>
              <a:rPr lang="zh-CN" altLang="en-US" b="0" dirty="0">
                <a:solidFill>
                  <a:schemeClr val="tx1"/>
                </a:solidFill>
                <a:sym typeface="Arial" panose="020B0604020202020204" pitchFamily="34" charset="0"/>
              </a:rPr>
              <a:t>答辩</a:t>
            </a:r>
          </a:p>
        </p:txBody>
      </p:sp>
      <p:sp>
        <p:nvSpPr>
          <p:cNvPr id="8" name="IconShape4">
            <a:extLst>
              <a:ext uri="{FF2B5EF4-FFF2-40B4-BE49-F238E27FC236}">
                <a16:creationId xmlns:a16="http://schemas.microsoft.com/office/drawing/2014/main" id="{68307B7F-FE9E-CC8C-D97B-352D7664373E}"/>
              </a:ext>
            </a:extLst>
          </p:cNvPr>
          <p:cNvSpPr/>
          <p:nvPr/>
        </p:nvSpPr>
        <p:spPr bwMode="auto">
          <a:xfrm>
            <a:off x="7835198" y="1527595"/>
            <a:ext cx="232480" cy="360640"/>
          </a:xfrm>
          <a:custGeom>
            <a:avLst/>
            <a:gdLst>
              <a:gd name="T0" fmla="*/ 33 w 66"/>
              <a:gd name="T1" fmla="*/ 0 h 102"/>
              <a:gd name="T2" fmla="*/ 0 w 66"/>
              <a:gd name="T3" fmla="*/ 33 h 102"/>
              <a:gd name="T4" fmla="*/ 4 w 66"/>
              <a:gd name="T5" fmla="*/ 49 h 102"/>
              <a:gd name="T6" fmla="*/ 4 w 66"/>
              <a:gd name="T7" fmla="*/ 49 h 102"/>
              <a:gd name="T8" fmla="*/ 32 w 66"/>
              <a:gd name="T9" fmla="*/ 102 h 102"/>
              <a:gd name="T10" fmla="*/ 61 w 66"/>
              <a:gd name="T11" fmla="*/ 49 h 102"/>
              <a:gd name="T12" fmla="*/ 66 w 66"/>
              <a:gd name="T13" fmla="*/ 33 h 102"/>
              <a:gd name="T14" fmla="*/ 33 w 66"/>
              <a:gd name="T15" fmla="*/ 0 h 102"/>
              <a:gd name="T16" fmla="*/ 33 w 66"/>
              <a:gd name="T17" fmla="*/ 45 h 102"/>
              <a:gd name="T18" fmla="*/ 19 w 66"/>
              <a:gd name="T19" fmla="*/ 31 h 102"/>
              <a:gd name="T20" fmla="*/ 33 w 66"/>
              <a:gd name="T21" fmla="*/ 17 h 102"/>
              <a:gd name="T22" fmla="*/ 47 w 66"/>
              <a:gd name="T23" fmla="*/ 31 h 102"/>
              <a:gd name="T24" fmla="*/ 33 w 66"/>
              <a:gd name="T25" fmla="*/ 4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102">
                <a:moveTo>
                  <a:pt x="33" y="0"/>
                </a:moveTo>
                <a:cubicBezTo>
                  <a:pt x="14" y="0"/>
                  <a:pt x="0" y="14"/>
                  <a:pt x="0" y="33"/>
                </a:cubicBezTo>
                <a:cubicBezTo>
                  <a:pt x="0" y="39"/>
                  <a:pt x="1" y="44"/>
                  <a:pt x="4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61" y="49"/>
                  <a:pt x="61" y="49"/>
                  <a:pt x="61" y="49"/>
                </a:cubicBezTo>
                <a:cubicBezTo>
                  <a:pt x="64" y="44"/>
                  <a:pt x="66" y="39"/>
                  <a:pt x="66" y="33"/>
                </a:cubicBezTo>
                <a:cubicBezTo>
                  <a:pt x="66" y="14"/>
                  <a:pt x="51" y="0"/>
                  <a:pt x="33" y="0"/>
                </a:cubicBezTo>
                <a:close/>
                <a:moveTo>
                  <a:pt x="33" y="45"/>
                </a:moveTo>
                <a:cubicBezTo>
                  <a:pt x="25" y="45"/>
                  <a:pt x="19" y="39"/>
                  <a:pt x="19" y="31"/>
                </a:cubicBezTo>
                <a:cubicBezTo>
                  <a:pt x="19" y="24"/>
                  <a:pt x="25" y="17"/>
                  <a:pt x="33" y="17"/>
                </a:cubicBezTo>
                <a:cubicBezTo>
                  <a:pt x="40" y="17"/>
                  <a:pt x="47" y="24"/>
                  <a:pt x="47" y="31"/>
                </a:cubicBezTo>
                <a:cubicBezTo>
                  <a:pt x="47" y="39"/>
                  <a:pt x="40" y="45"/>
                  <a:pt x="33" y="45"/>
                </a:cubicBezTo>
                <a:close/>
              </a:path>
            </a:pathLst>
          </a:custGeom>
          <a:solidFill>
            <a:srgbClr val="0A2A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240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IconShape4">
            <a:extLst>
              <a:ext uri="{FF2B5EF4-FFF2-40B4-BE49-F238E27FC236}">
                <a16:creationId xmlns:a16="http://schemas.microsoft.com/office/drawing/2014/main" id="{0296DD9B-0968-95E5-DB0A-20453CF3842C}"/>
              </a:ext>
            </a:extLst>
          </p:cNvPr>
          <p:cNvSpPr/>
          <p:nvPr/>
        </p:nvSpPr>
        <p:spPr bwMode="auto">
          <a:xfrm>
            <a:off x="9126423" y="2053904"/>
            <a:ext cx="232480" cy="360640"/>
          </a:xfrm>
          <a:custGeom>
            <a:avLst/>
            <a:gdLst>
              <a:gd name="T0" fmla="*/ 33 w 66"/>
              <a:gd name="T1" fmla="*/ 0 h 102"/>
              <a:gd name="T2" fmla="*/ 0 w 66"/>
              <a:gd name="T3" fmla="*/ 33 h 102"/>
              <a:gd name="T4" fmla="*/ 4 w 66"/>
              <a:gd name="T5" fmla="*/ 49 h 102"/>
              <a:gd name="T6" fmla="*/ 4 w 66"/>
              <a:gd name="T7" fmla="*/ 49 h 102"/>
              <a:gd name="T8" fmla="*/ 32 w 66"/>
              <a:gd name="T9" fmla="*/ 102 h 102"/>
              <a:gd name="T10" fmla="*/ 61 w 66"/>
              <a:gd name="T11" fmla="*/ 49 h 102"/>
              <a:gd name="T12" fmla="*/ 66 w 66"/>
              <a:gd name="T13" fmla="*/ 33 h 102"/>
              <a:gd name="T14" fmla="*/ 33 w 66"/>
              <a:gd name="T15" fmla="*/ 0 h 102"/>
              <a:gd name="T16" fmla="*/ 33 w 66"/>
              <a:gd name="T17" fmla="*/ 45 h 102"/>
              <a:gd name="T18" fmla="*/ 19 w 66"/>
              <a:gd name="T19" fmla="*/ 31 h 102"/>
              <a:gd name="T20" fmla="*/ 33 w 66"/>
              <a:gd name="T21" fmla="*/ 17 h 102"/>
              <a:gd name="T22" fmla="*/ 47 w 66"/>
              <a:gd name="T23" fmla="*/ 31 h 102"/>
              <a:gd name="T24" fmla="*/ 33 w 66"/>
              <a:gd name="T25" fmla="*/ 4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102">
                <a:moveTo>
                  <a:pt x="33" y="0"/>
                </a:moveTo>
                <a:cubicBezTo>
                  <a:pt x="14" y="0"/>
                  <a:pt x="0" y="14"/>
                  <a:pt x="0" y="33"/>
                </a:cubicBezTo>
                <a:cubicBezTo>
                  <a:pt x="0" y="39"/>
                  <a:pt x="1" y="44"/>
                  <a:pt x="4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61" y="49"/>
                  <a:pt x="61" y="49"/>
                  <a:pt x="61" y="49"/>
                </a:cubicBezTo>
                <a:cubicBezTo>
                  <a:pt x="64" y="44"/>
                  <a:pt x="66" y="39"/>
                  <a:pt x="66" y="33"/>
                </a:cubicBezTo>
                <a:cubicBezTo>
                  <a:pt x="66" y="14"/>
                  <a:pt x="51" y="0"/>
                  <a:pt x="33" y="0"/>
                </a:cubicBezTo>
                <a:close/>
                <a:moveTo>
                  <a:pt x="33" y="45"/>
                </a:moveTo>
                <a:cubicBezTo>
                  <a:pt x="25" y="45"/>
                  <a:pt x="19" y="39"/>
                  <a:pt x="19" y="31"/>
                </a:cubicBezTo>
                <a:cubicBezTo>
                  <a:pt x="19" y="24"/>
                  <a:pt x="25" y="17"/>
                  <a:pt x="33" y="17"/>
                </a:cubicBezTo>
                <a:cubicBezTo>
                  <a:pt x="40" y="17"/>
                  <a:pt x="47" y="24"/>
                  <a:pt x="47" y="31"/>
                </a:cubicBezTo>
                <a:cubicBezTo>
                  <a:pt x="47" y="39"/>
                  <a:pt x="40" y="45"/>
                  <a:pt x="33" y="45"/>
                </a:cubicBezTo>
                <a:close/>
              </a:path>
            </a:pathLst>
          </a:custGeom>
          <a:solidFill>
            <a:srgbClr val="0A2A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240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IconShape4">
            <a:extLst>
              <a:ext uri="{FF2B5EF4-FFF2-40B4-BE49-F238E27FC236}">
                <a16:creationId xmlns:a16="http://schemas.microsoft.com/office/drawing/2014/main" id="{6371AAD5-7C58-83A2-C550-9AEAB240147C}"/>
              </a:ext>
            </a:extLst>
          </p:cNvPr>
          <p:cNvSpPr/>
          <p:nvPr/>
        </p:nvSpPr>
        <p:spPr bwMode="auto">
          <a:xfrm>
            <a:off x="7713646" y="3341338"/>
            <a:ext cx="232480" cy="360640"/>
          </a:xfrm>
          <a:custGeom>
            <a:avLst/>
            <a:gdLst>
              <a:gd name="T0" fmla="*/ 33 w 66"/>
              <a:gd name="T1" fmla="*/ 0 h 102"/>
              <a:gd name="T2" fmla="*/ 0 w 66"/>
              <a:gd name="T3" fmla="*/ 33 h 102"/>
              <a:gd name="T4" fmla="*/ 4 w 66"/>
              <a:gd name="T5" fmla="*/ 49 h 102"/>
              <a:gd name="T6" fmla="*/ 4 w 66"/>
              <a:gd name="T7" fmla="*/ 49 h 102"/>
              <a:gd name="T8" fmla="*/ 32 w 66"/>
              <a:gd name="T9" fmla="*/ 102 h 102"/>
              <a:gd name="T10" fmla="*/ 61 w 66"/>
              <a:gd name="T11" fmla="*/ 49 h 102"/>
              <a:gd name="T12" fmla="*/ 66 w 66"/>
              <a:gd name="T13" fmla="*/ 33 h 102"/>
              <a:gd name="T14" fmla="*/ 33 w 66"/>
              <a:gd name="T15" fmla="*/ 0 h 102"/>
              <a:gd name="T16" fmla="*/ 33 w 66"/>
              <a:gd name="T17" fmla="*/ 45 h 102"/>
              <a:gd name="T18" fmla="*/ 19 w 66"/>
              <a:gd name="T19" fmla="*/ 31 h 102"/>
              <a:gd name="T20" fmla="*/ 33 w 66"/>
              <a:gd name="T21" fmla="*/ 17 h 102"/>
              <a:gd name="T22" fmla="*/ 47 w 66"/>
              <a:gd name="T23" fmla="*/ 31 h 102"/>
              <a:gd name="T24" fmla="*/ 33 w 66"/>
              <a:gd name="T25" fmla="*/ 4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102">
                <a:moveTo>
                  <a:pt x="33" y="0"/>
                </a:moveTo>
                <a:cubicBezTo>
                  <a:pt x="14" y="0"/>
                  <a:pt x="0" y="14"/>
                  <a:pt x="0" y="33"/>
                </a:cubicBezTo>
                <a:cubicBezTo>
                  <a:pt x="0" y="39"/>
                  <a:pt x="1" y="44"/>
                  <a:pt x="4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61" y="49"/>
                  <a:pt x="61" y="49"/>
                  <a:pt x="61" y="49"/>
                </a:cubicBezTo>
                <a:cubicBezTo>
                  <a:pt x="64" y="44"/>
                  <a:pt x="66" y="39"/>
                  <a:pt x="66" y="33"/>
                </a:cubicBezTo>
                <a:cubicBezTo>
                  <a:pt x="66" y="14"/>
                  <a:pt x="51" y="0"/>
                  <a:pt x="33" y="0"/>
                </a:cubicBezTo>
                <a:close/>
                <a:moveTo>
                  <a:pt x="33" y="45"/>
                </a:moveTo>
                <a:cubicBezTo>
                  <a:pt x="25" y="45"/>
                  <a:pt x="19" y="39"/>
                  <a:pt x="19" y="31"/>
                </a:cubicBezTo>
                <a:cubicBezTo>
                  <a:pt x="19" y="24"/>
                  <a:pt x="25" y="17"/>
                  <a:pt x="33" y="17"/>
                </a:cubicBezTo>
                <a:cubicBezTo>
                  <a:pt x="40" y="17"/>
                  <a:pt x="47" y="24"/>
                  <a:pt x="47" y="31"/>
                </a:cubicBezTo>
                <a:cubicBezTo>
                  <a:pt x="47" y="39"/>
                  <a:pt x="40" y="45"/>
                  <a:pt x="33" y="45"/>
                </a:cubicBezTo>
                <a:close/>
              </a:path>
            </a:pathLst>
          </a:custGeom>
          <a:solidFill>
            <a:srgbClr val="0A2A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240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IconShape4">
            <a:extLst>
              <a:ext uri="{FF2B5EF4-FFF2-40B4-BE49-F238E27FC236}">
                <a16:creationId xmlns:a16="http://schemas.microsoft.com/office/drawing/2014/main" id="{D6DCB5B6-EB52-BB4F-DD0C-4FE400B6F1F4}"/>
              </a:ext>
            </a:extLst>
          </p:cNvPr>
          <p:cNvSpPr/>
          <p:nvPr/>
        </p:nvSpPr>
        <p:spPr bwMode="auto">
          <a:xfrm>
            <a:off x="9154239" y="3918251"/>
            <a:ext cx="232480" cy="360640"/>
          </a:xfrm>
          <a:custGeom>
            <a:avLst/>
            <a:gdLst>
              <a:gd name="T0" fmla="*/ 33 w 66"/>
              <a:gd name="T1" fmla="*/ 0 h 102"/>
              <a:gd name="T2" fmla="*/ 0 w 66"/>
              <a:gd name="T3" fmla="*/ 33 h 102"/>
              <a:gd name="T4" fmla="*/ 4 w 66"/>
              <a:gd name="T5" fmla="*/ 49 h 102"/>
              <a:gd name="T6" fmla="*/ 4 w 66"/>
              <a:gd name="T7" fmla="*/ 49 h 102"/>
              <a:gd name="T8" fmla="*/ 32 w 66"/>
              <a:gd name="T9" fmla="*/ 102 h 102"/>
              <a:gd name="T10" fmla="*/ 61 w 66"/>
              <a:gd name="T11" fmla="*/ 49 h 102"/>
              <a:gd name="T12" fmla="*/ 66 w 66"/>
              <a:gd name="T13" fmla="*/ 33 h 102"/>
              <a:gd name="T14" fmla="*/ 33 w 66"/>
              <a:gd name="T15" fmla="*/ 0 h 102"/>
              <a:gd name="T16" fmla="*/ 33 w 66"/>
              <a:gd name="T17" fmla="*/ 45 h 102"/>
              <a:gd name="T18" fmla="*/ 19 w 66"/>
              <a:gd name="T19" fmla="*/ 31 h 102"/>
              <a:gd name="T20" fmla="*/ 33 w 66"/>
              <a:gd name="T21" fmla="*/ 17 h 102"/>
              <a:gd name="T22" fmla="*/ 47 w 66"/>
              <a:gd name="T23" fmla="*/ 31 h 102"/>
              <a:gd name="T24" fmla="*/ 33 w 66"/>
              <a:gd name="T25" fmla="*/ 4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102">
                <a:moveTo>
                  <a:pt x="33" y="0"/>
                </a:moveTo>
                <a:cubicBezTo>
                  <a:pt x="14" y="0"/>
                  <a:pt x="0" y="14"/>
                  <a:pt x="0" y="33"/>
                </a:cubicBezTo>
                <a:cubicBezTo>
                  <a:pt x="0" y="39"/>
                  <a:pt x="1" y="44"/>
                  <a:pt x="4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61" y="49"/>
                  <a:pt x="61" y="49"/>
                  <a:pt x="61" y="49"/>
                </a:cubicBezTo>
                <a:cubicBezTo>
                  <a:pt x="64" y="44"/>
                  <a:pt x="66" y="39"/>
                  <a:pt x="66" y="33"/>
                </a:cubicBezTo>
                <a:cubicBezTo>
                  <a:pt x="66" y="14"/>
                  <a:pt x="51" y="0"/>
                  <a:pt x="33" y="0"/>
                </a:cubicBezTo>
                <a:close/>
                <a:moveTo>
                  <a:pt x="33" y="45"/>
                </a:moveTo>
                <a:cubicBezTo>
                  <a:pt x="25" y="45"/>
                  <a:pt x="19" y="39"/>
                  <a:pt x="19" y="31"/>
                </a:cubicBezTo>
                <a:cubicBezTo>
                  <a:pt x="19" y="24"/>
                  <a:pt x="25" y="17"/>
                  <a:pt x="33" y="17"/>
                </a:cubicBezTo>
                <a:cubicBezTo>
                  <a:pt x="40" y="17"/>
                  <a:pt x="47" y="24"/>
                  <a:pt x="47" y="31"/>
                </a:cubicBezTo>
                <a:cubicBezTo>
                  <a:pt x="47" y="39"/>
                  <a:pt x="40" y="45"/>
                  <a:pt x="33" y="45"/>
                </a:cubicBezTo>
                <a:close/>
              </a:path>
            </a:pathLst>
          </a:custGeom>
          <a:solidFill>
            <a:srgbClr val="0A2A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240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IconShape4">
            <a:extLst>
              <a:ext uri="{FF2B5EF4-FFF2-40B4-BE49-F238E27FC236}">
                <a16:creationId xmlns:a16="http://schemas.microsoft.com/office/drawing/2014/main" id="{9095275B-1AF6-157C-8817-7D71E8E65CAF}"/>
              </a:ext>
            </a:extLst>
          </p:cNvPr>
          <p:cNvSpPr/>
          <p:nvPr/>
        </p:nvSpPr>
        <p:spPr bwMode="auto">
          <a:xfrm>
            <a:off x="8690331" y="5278416"/>
            <a:ext cx="232480" cy="360640"/>
          </a:xfrm>
          <a:custGeom>
            <a:avLst/>
            <a:gdLst>
              <a:gd name="T0" fmla="*/ 33 w 66"/>
              <a:gd name="T1" fmla="*/ 0 h 102"/>
              <a:gd name="T2" fmla="*/ 0 w 66"/>
              <a:gd name="T3" fmla="*/ 33 h 102"/>
              <a:gd name="T4" fmla="*/ 4 w 66"/>
              <a:gd name="T5" fmla="*/ 49 h 102"/>
              <a:gd name="T6" fmla="*/ 4 w 66"/>
              <a:gd name="T7" fmla="*/ 49 h 102"/>
              <a:gd name="T8" fmla="*/ 32 w 66"/>
              <a:gd name="T9" fmla="*/ 102 h 102"/>
              <a:gd name="T10" fmla="*/ 61 w 66"/>
              <a:gd name="T11" fmla="*/ 49 h 102"/>
              <a:gd name="T12" fmla="*/ 66 w 66"/>
              <a:gd name="T13" fmla="*/ 33 h 102"/>
              <a:gd name="T14" fmla="*/ 33 w 66"/>
              <a:gd name="T15" fmla="*/ 0 h 102"/>
              <a:gd name="T16" fmla="*/ 33 w 66"/>
              <a:gd name="T17" fmla="*/ 45 h 102"/>
              <a:gd name="T18" fmla="*/ 19 w 66"/>
              <a:gd name="T19" fmla="*/ 31 h 102"/>
              <a:gd name="T20" fmla="*/ 33 w 66"/>
              <a:gd name="T21" fmla="*/ 17 h 102"/>
              <a:gd name="T22" fmla="*/ 47 w 66"/>
              <a:gd name="T23" fmla="*/ 31 h 102"/>
              <a:gd name="T24" fmla="*/ 33 w 66"/>
              <a:gd name="T25" fmla="*/ 4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102">
                <a:moveTo>
                  <a:pt x="33" y="0"/>
                </a:moveTo>
                <a:cubicBezTo>
                  <a:pt x="14" y="0"/>
                  <a:pt x="0" y="14"/>
                  <a:pt x="0" y="33"/>
                </a:cubicBezTo>
                <a:cubicBezTo>
                  <a:pt x="0" y="39"/>
                  <a:pt x="1" y="44"/>
                  <a:pt x="4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61" y="49"/>
                  <a:pt x="61" y="49"/>
                  <a:pt x="61" y="49"/>
                </a:cubicBezTo>
                <a:cubicBezTo>
                  <a:pt x="64" y="44"/>
                  <a:pt x="66" y="39"/>
                  <a:pt x="66" y="33"/>
                </a:cubicBezTo>
                <a:cubicBezTo>
                  <a:pt x="66" y="14"/>
                  <a:pt x="51" y="0"/>
                  <a:pt x="33" y="0"/>
                </a:cubicBezTo>
                <a:close/>
                <a:moveTo>
                  <a:pt x="33" y="45"/>
                </a:moveTo>
                <a:cubicBezTo>
                  <a:pt x="25" y="45"/>
                  <a:pt x="19" y="39"/>
                  <a:pt x="19" y="31"/>
                </a:cubicBezTo>
                <a:cubicBezTo>
                  <a:pt x="19" y="24"/>
                  <a:pt x="25" y="17"/>
                  <a:pt x="33" y="17"/>
                </a:cubicBezTo>
                <a:cubicBezTo>
                  <a:pt x="40" y="17"/>
                  <a:pt x="47" y="24"/>
                  <a:pt x="47" y="31"/>
                </a:cubicBezTo>
                <a:cubicBezTo>
                  <a:pt x="47" y="39"/>
                  <a:pt x="40" y="45"/>
                  <a:pt x="33" y="45"/>
                </a:cubicBezTo>
                <a:close/>
              </a:path>
            </a:pathLst>
          </a:custGeom>
          <a:solidFill>
            <a:srgbClr val="0A2A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240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21D05-6F0B-E97E-80B9-E2D776EE6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3907C548-80DA-C497-4013-ADF3784B4671}"/>
              </a:ext>
            </a:extLst>
          </p:cNvPr>
          <p:cNvSpPr/>
          <p:nvPr/>
        </p:nvSpPr>
        <p:spPr>
          <a:xfrm rot="16200000" flipV="1">
            <a:off x="80399" y="218898"/>
            <a:ext cx="568330" cy="714830"/>
          </a:xfrm>
          <a:custGeom>
            <a:avLst/>
            <a:gdLst>
              <a:gd name="connsiteX0" fmla="*/ 568330 w 568330"/>
              <a:gd name="connsiteY0" fmla="*/ 714829 h 714830"/>
              <a:gd name="connsiteX1" fmla="*/ 568330 w 568330"/>
              <a:gd name="connsiteY1" fmla="*/ 704210 h 714830"/>
              <a:gd name="connsiteX2" fmla="*/ 568330 w 568330"/>
              <a:gd name="connsiteY2" fmla="*/ 284169 h 714830"/>
              <a:gd name="connsiteX3" fmla="*/ 546406 w 568330"/>
              <a:gd name="connsiteY3" fmla="*/ 262243 h 714830"/>
              <a:gd name="connsiteX4" fmla="*/ 546216 w 568330"/>
              <a:gd name="connsiteY4" fmla="*/ 262054 h 714830"/>
              <a:gd name="connsiteX5" fmla="*/ 284166 w 568330"/>
              <a:gd name="connsiteY5" fmla="*/ 0 h 714830"/>
              <a:gd name="connsiteX6" fmla="*/ 22114 w 568330"/>
              <a:gd name="connsiteY6" fmla="*/ 262054 h 714830"/>
              <a:gd name="connsiteX7" fmla="*/ 21364 w 568330"/>
              <a:gd name="connsiteY7" fmla="*/ 262804 h 714830"/>
              <a:gd name="connsiteX8" fmla="*/ 0 w 568330"/>
              <a:gd name="connsiteY8" fmla="*/ 284169 h 714830"/>
              <a:gd name="connsiteX9" fmla="*/ 0 w 568330"/>
              <a:gd name="connsiteY9" fmla="*/ 714830 h 7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8330" h="714830">
                <a:moveTo>
                  <a:pt x="568330" y="714829"/>
                </a:moveTo>
                <a:lnTo>
                  <a:pt x="568330" y="704210"/>
                </a:lnTo>
                <a:lnTo>
                  <a:pt x="568330" y="284169"/>
                </a:lnTo>
                <a:lnTo>
                  <a:pt x="546406" y="262243"/>
                </a:lnTo>
                <a:lnTo>
                  <a:pt x="546216" y="262054"/>
                </a:lnTo>
                <a:lnTo>
                  <a:pt x="284166" y="0"/>
                </a:lnTo>
                <a:lnTo>
                  <a:pt x="22114" y="262054"/>
                </a:lnTo>
                <a:lnTo>
                  <a:pt x="21364" y="262804"/>
                </a:lnTo>
                <a:lnTo>
                  <a:pt x="0" y="284169"/>
                </a:lnTo>
                <a:lnTo>
                  <a:pt x="0" y="714830"/>
                </a:lnTo>
                <a:close/>
              </a:path>
            </a:pathLst>
          </a:custGeom>
          <a:solidFill>
            <a:srgbClr val="0A2A6C"/>
          </a:solidFill>
          <a:ln>
            <a:noFill/>
          </a:ln>
          <a:effectLst>
            <a:outerShdw blurRad="406400" dist="1016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1E3D59F-55B4-69CD-DBB8-6FEA7E4DEF87}"/>
              </a:ext>
            </a:extLst>
          </p:cNvPr>
          <p:cNvGrpSpPr/>
          <p:nvPr/>
        </p:nvGrpSpPr>
        <p:grpSpPr>
          <a:xfrm>
            <a:off x="646575" y="367559"/>
            <a:ext cx="2293849" cy="688918"/>
            <a:chOff x="639426" y="534039"/>
            <a:chExt cx="2293849" cy="68891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796B59A-4145-C899-6F93-D5FD1B2CAB4A}"/>
                </a:ext>
              </a:extLst>
            </p:cNvPr>
            <p:cNvGrpSpPr/>
            <p:nvPr/>
          </p:nvGrpSpPr>
          <p:grpSpPr>
            <a:xfrm>
              <a:off x="639426" y="534039"/>
              <a:ext cx="2293849" cy="598690"/>
              <a:chOff x="1780838" y="931069"/>
              <a:chExt cx="2293849" cy="598690"/>
            </a:xfrm>
          </p:grpSpPr>
          <p:sp>
            <p:nvSpPr>
              <p:cNvPr id="36" name="矩形 49">
                <a:extLst>
                  <a:ext uri="{FF2B5EF4-FFF2-40B4-BE49-F238E27FC236}">
                    <a16:creationId xmlns:a16="http://schemas.microsoft.com/office/drawing/2014/main" id="{300938D6-21EB-8C79-3763-5ACB3DB7E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1497" y="975494"/>
                <a:ext cx="1913190" cy="446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>
                  <a:lnSpc>
                    <a:spcPct val="80000"/>
                  </a:lnSpc>
                </a:pPr>
                <a:r>
                  <a:rPr lang="zh-CN" altLang="en-US" sz="2800" b="1" dirty="0">
                    <a:latin typeface="+mn-lt"/>
                    <a:ea typeface="+mn-ea"/>
                    <a:cs typeface="+mn-ea"/>
                    <a:sym typeface="+mn-lt"/>
                  </a:rPr>
                  <a:t>收集信息</a:t>
                </a:r>
                <a:endParaRPr lang="en-US" altLang="zh-CN" sz="2800" b="1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矩形 47">
                <a:extLst>
                  <a:ext uri="{FF2B5EF4-FFF2-40B4-BE49-F238E27FC236}">
                    <a16:creationId xmlns:a16="http://schemas.microsoft.com/office/drawing/2014/main" id="{0B22EC04-1A1D-738A-DC9F-07389408F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0838" y="931069"/>
                <a:ext cx="428625" cy="598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CN" sz="4000" b="1" dirty="0">
                    <a:solidFill>
                      <a:srgbClr val="0A2A6C"/>
                    </a:solidFill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</p:grpSp>
        <p:sp>
          <p:nvSpPr>
            <p:cNvPr id="35" name="等腰三角形 45">
              <a:extLst>
                <a:ext uri="{FF2B5EF4-FFF2-40B4-BE49-F238E27FC236}">
                  <a16:creationId xmlns:a16="http://schemas.microsoft.com/office/drawing/2014/main" id="{D87BD2A4-FB13-D4E1-9A79-4F399C3ACA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912090" y="1008852"/>
              <a:ext cx="347142" cy="214105"/>
            </a:xfrm>
            <a:prstGeom prst="triangle">
              <a:avLst>
                <a:gd name="adj" fmla="val 50000"/>
              </a:avLst>
            </a:prstGeom>
            <a:solidFill>
              <a:srgbClr val="0A2A6C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090F8074-471C-921A-FEEE-5A7F705A4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48" y="1902788"/>
            <a:ext cx="4894188" cy="2490638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9A914708-75FD-8071-E3FB-9107910D0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74" y="5030376"/>
            <a:ext cx="2574736" cy="1287368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BCA8B360-2729-6E51-D47C-22CF1E0EB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46" y="-120065"/>
            <a:ext cx="4368648" cy="1226454"/>
          </a:xfrm>
          <a:prstGeom prst="rect">
            <a:avLst/>
          </a:prstGeom>
        </p:spPr>
      </p:pic>
      <p:sp>
        <p:nvSpPr>
          <p:cNvPr id="125" name="矩形 565">
            <a:extLst>
              <a:ext uri="{FF2B5EF4-FFF2-40B4-BE49-F238E27FC236}">
                <a16:creationId xmlns:a16="http://schemas.microsoft.com/office/drawing/2014/main" id="{C153E486-C055-CC25-B50D-C5332D5D3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730" y="1652511"/>
            <a:ext cx="2993126" cy="34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75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研招网微信公众号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6" name="矩形 565">
            <a:extLst>
              <a:ext uri="{FF2B5EF4-FFF2-40B4-BE49-F238E27FC236}">
                <a16:creationId xmlns:a16="http://schemas.microsoft.com/office/drawing/2014/main" id="{3E101E67-4505-8BBE-B120-ECE5155C9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748" y="4648189"/>
            <a:ext cx="2993126" cy="34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75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学信网微信公众号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251656C-EABF-964E-9CE9-34814A5FC989}"/>
              </a:ext>
            </a:extLst>
          </p:cNvPr>
          <p:cNvSpPr/>
          <p:nvPr/>
        </p:nvSpPr>
        <p:spPr>
          <a:xfrm>
            <a:off x="808507" y="1486865"/>
            <a:ext cx="4922163" cy="2785650"/>
          </a:xfrm>
          <a:prstGeom prst="rect">
            <a:avLst/>
          </a:prstGeom>
          <a:noFill/>
          <a:ln w="57150">
            <a:solidFill>
              <a:srgbClr val="D9D9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B33F7BB7-13FE-8E87-11EA-5C08D6A5C5FE}"/>
              </a:ext>
            </a:extLst>
          </p:cNvPr>
          <p:cNvSpPr/>
          <p:nvPr/>
        </p:nvSpPr>
        <p:spPr>
          <a:xfrm>
            <a:off x="815079" y="4552957"/>
            <a:ext cx="4922163" cy="1861359"/>
          </a:xfrm>
          <a:prstGeom prst="rect">
            <a:avLst/>
          </a:prstGeom>
          <a:noFill/>
          <a:ln w="57150">
            <a:solidFill>
              <a:srgbClr val="D9D9D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124FCD-E949-D6A8-E730-6939C58C2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38" y="1345051"/>
            <a:ext cx="5147460" cy="614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7E4FCB-2F38-D541-1EA3-CEE007D6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439" y="2311145"/>
            <a:ext cx="5147459" cy="8369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E892C7-6D37-D29E-4825-606F666C0FD0}"/>
              </a:ext>
            </a:extLst>
          </p:cNvPr>
          <p:cNvSpPr txBox="1"/>
          <p:nvPr/>
        </p:nvSpPr>
        <p:spPr>
          <a:xfrm>
            <a:off x="6640438" y="3578208"/>
            <a:ext cx="2118093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CN" altLang="en-US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站，小红书</a:t>
            </a:r>
            <a:r>
              <a:rPr lang="en-US" altLang="zh-CN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… …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2BC6BB-B9AD-D9A5-58F2-95CAD0DF873B}"/>
              </a:ext>
            </a:extLst>
          </p:cNvPr>
          <p:cNvSpPr txBox="1"/>
          <p:nvPr/>
        </p:nvSpPr>
        <p:spPr>
          <a:xfrm>
            <a:off x="6640437" y="4591897"/>
            <a:ext cx="5441857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0A2A6C"/>
                </a:solidFill>
                <a:cs typeface="+mn-ea"/>
                <a:sym typeface="+mn-lt"/>
              </a:rPr>
              <a:t>招生信息：考试科目，招生名额，分数线，复录比</a:t>
            </a:r>
            <a:endParaRPr lang="en-US" altLang="zh-CN" b="1" dirty="0">
              <a:solidFill>
                <a:srgbClr val="0A2A6C"/>
              </a:solidFill>
              <a:cs typeface="+mn-ea"/>
              <a:sym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0A2A6C"/>
                </a:solidFill>
                <a:cs typeface="+mn-ea"/>
                <a:sym typeface="+mn-lt"/>
              </a:rPr>
              <a:t>经验分享：辅导书，时间规划，课程，答题技巧</a:t>
            </a:r>
            <a:endParaRPr lang="en-US" altLang="zh-CN" b="1" dirty="0">
              <a:solidFill>
                <a:srgbClr val="0A2A6C"/>
              </a:solidFill>
              <a:cs typeface="+mn-ea"/>
              <a:sym typeface="+mn-lt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718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DA67E-221E-C40A-2900-0AD74326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67813DDC-08ED-2529-3157-EAE52A70E030}"/>
              </a:ext>
            </a:extLst>
          </p:cNvPr>
          <p:cNvSpPr/>
          <p:nvPr/>
        </p:nvSpPr>
        <p:spPr>
          <a:xfrm rot="16200000" flipV="1">
            <a:off x="80399" y="218898"/>
            <a:ext cx="568330" cy="714830"/>
          </a:xfrm>
          <a:custGeom>
            <a:avLst/>
            <a:gdLst>
              <a:gd name="connsiteX0" fmla="*/ 568330 w 568330"/>
              <a:gd name="connsiteY0" fmla="*/ 714829 h 714830"/>
              <a:gd name="connsiteX1" fmla="*/ 568330 w 568330"/>
              <a:gd name="connsiteY1" fmla="*/ 704210 h 714830"/>
              <a:gd name="connsiteX2" fmla="*/ 568330 w 568330"/>
              <a:gd name="connsiteY2" fmla="*/ 284169 h 714830"/>
              <a:gd name="connsiteX3" fmla="*/ 546406 w 568330"/>
              <a:gd name="connsiteY3" fmla="*/ 262243 h 714830"/>
              <a:gd name="connsiteX4" fmla="*/ 546216 w 568330"/>
              <a:gd name="connsiteY4" fmla="*/ 262054 h 714830"/>
              <a:gd name="connsiteX5" fmla="*/ 284166 w 568330"/>
              <a:gd name="connsiteY5" fmla="*/ 0 h 714830"/>
              <a:gd name="connsiteX6" fmla="*/ 22114 w 568330"/>
              <a:gd name="connsiteY6" fmla="*/ 262054 h 714830"/>
              <a:gd name="connsiteX7" fmla="*/ 21364 w 568330"/>
              <a:gd name="connsiteY7" fmla="*/ 262804 h 714830"/>
              <a:gd name="connsiteX8" fmla="*/ 0 w 568330"/>
              <a:gd name="connsiteY8" fmla="*/ 284169 h 714830"/>
              <a:gd name="connsiteX9" fmla="*/ 0 w 568330"/>
              <a:gd name="connsiteY9" fmla="*/ 714830 h 7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8330" h="714830">
                <a:moveTo>
                  <a:pt x="568330" y="714829"/>
                </a:moveTo>
                <a:lnTo>
                  <a:pt x="568330" y="704210"/>
                </a:lnTo>
                <a:lnTo>
                  <a:pt x="568330" y="284169"/>
                </a:lnTo>
                <a:lnTo>
                  <a:pt x="546406" y="262243"/>
                </a:lnTo>
                <a:lnTo>
                  <a:pt x="546216" y="262054"/>
                </a:lnTo>
                <a:lnTo>
                  <a:pt x="284166" y="0"/>
                </a:lnTo>
                <a:lnTo>
                  <a:pt x="22114" y="262054"/>
                </a:lnTo>
                <a:lnTo>
                  <a:pt x="21364" y="262804"/>
                </a:lnTo>
                <a:lnTo>
                  <a:pt x="0" y="284169"/>
                </a:lnTo>
                <a:lnTo>
                  <a:pt x="0" y="714830"/>
                </a:lnTo>
                <a:close/>
              </a:path>
            </a:pathLst>
          </a:custGeom>
          <a:solidFill>
            <a:srgbClr val="0A2A6C"/>
          </a:solidFill>
          <a:ln>
            <a:noFill/>
          </a:ln>
          <a:effectLst>
            <a:outerShdw blurRad="406400" dist="1016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7FA1B5-7183-0B96-5CAE-F73C35981079}"/>
              </a:ext>
            </a:extLst>
          </p:cNvPr>
          <p:cNvGrpSpPr/>
          <p:nvPr/>
        </p:nvGrpSpPr>
        <p:grpSpPr>
          <a:xfrm>
            <a:off x="646575" y="367559"/>
            <a:ext cx="5252201" cy="688918"/>
            <a:chOff x="639426" y="534039"/>
            <a:chExt cx="5252201" cy="68891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C15286B-BA65-8965-9955-BE09C393C01A}"/>
                </a:ext>
              </a:extLst>
            </p:cNvPr>
            <p:cNvGrpSpPr/>
            <p:nvPr/>
          </p:nvGrpSpPr>
          <p:grpSpPr>
            <a:xfrm>
              <a:off x="639426" y="534039"/>
              <a:ext cx="5252201" cy="598690"/>
              <a:chOff x="1780838" y="931069"/>
              <a:chExt cx="5252201" cy="598690"/>
            </a:xfrm>
          </p:grpSpPr>
          <p:sp>
            <p:nvSpPr>
              <p:cNvPr id="8" name="矩形 49">
                <a:extLst>
                  <a:ext uri="{FF2B5EF4-FFF2-40B4-BE49-F238E27FC236}">
                    <a16:creationId xmlns:a16="http://schemas.microsoft.com/office/drawing/2014/main" id="{80FDE9B7-A8CA-2194-8EE8-13B80F1AD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1496" y="975494"/>
                <a:ext cx="4871543" cy="446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>
                  <a:lnSpc>
                    <a:spcPct val="80000"/>
                  </a:lnSpc>
                </a:pPr>
                <a:r>
                  <a:rPr lang="zh-CN" altLang="en-US" sz="2800" b="1" dirty="0">
                    <a:latin typeface="+mn-lt"/>
                    <a:ea typeface="+mn-ea"/>
                    <a:cs typeface="+mn-ea"/>
                    <a:sym typeface="+mn-lt"/>
                  </a:rPr>
                  <a:t>西安交通大学材料考研简介</a:t>
                </a:r>
                <a:endParaRPr lang="en-US" altLang="zh-CN" sz="2800" b="1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矩形 47">
                <a:extLst>
                  <a:ext uri="{FF2B5EF4-FFF2-40B4-BE49-F238E27FC236}">
                    <a16:creationId xmlns:a16="http://schemas.microsoft.com/office/drawing/2014/main" id="{394C02C1-8797-642F-E162-560E28AA1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0838" y="931069"/>
                <a:ext cx="428625" cy="598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CN" sz="4000" b="1" dirty="0">
                    <a:solidFill>
                      <a:srgbClr val="0A2A6C"/>
                    </a:solidFill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</p:grpSp>
        <p:sp>
          <p:nvSpPr>
            <p:cNvPr id="7" name="等腰三角形 45">
              <a:extLst>
                <a:ext uri="{FF2B5EF4-FFF2-40B4-BE49-F238E27FC236}">
                  <a16:creationId xmlns:a16="http://schemas.microsoft.com/office/drawing/2014/main" id="{AE5CB130-3A43-3D07-F349-0AE4ACDB47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912090" y="1008852"/>
              <a:ext cx="347142" cy="214105"/>
            </a:xfrm>
            <a:prstGeom prst="triangle">
              <a:avLst>
                <a:gd name="adj" fmla="val 50000"/>
              </a:avLst>
            </a:prstGeom>
            <a:solidFill>
              <a:srgbClr val="0A2A6C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298CBC1-056D-715E-0148-CBBED306C4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46" y="-120065"/>
            <a:ext cx="4368648" cy="12264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61AEC0-F69E-CD0B-1B9E-29000ED9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4" y="1199012"/>
            <a:ext cx="5870767" cy="16144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9029F4-19CF-1CB5-FBA1-E1D5FA95B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77" y="3138643"/>
            <a:ext cx="5870767" cy="1484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1161BE7-25BD-5E7A-6371-8FB432458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77" y="4895639"/>
            <a:ext cx="4950661" cy="18289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F8AD7A-BF2D-1FF1-89FB-75BB82669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662" y="1199012"/>
            <a:ext cx="4797164" cy="552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66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 rot="16200000" flipV="1">
            <a:off x="80399" y="218898"/>
            <a:ext cx="568330" cy="714830"/>
          </a:xfrm>
          <a:custGeom>
            <a:avLst/>
            <a:gdLst>
              <a:gd name="connsiteX0" fmla="*/ 568330 w 568330"/>
              <a:gd name="connsiteY0" fmla="*/ 714829 h 714830"/>
              <a:gd name="connsiteX1" fmla="*/ 568330 w 568330"/>
              <a:gd name="connsiteY1" fmla="*/ 704210 h 714830"/>
              <a:gd name="connsiteX2" fmla="*/ 568330 w 568330"/>
              <a:gd name="connsiteY2" fmla="*/ 284169 h 714830"/>
              <a:gd name="connsiteX3" fmla="*/ 546406 w 568330"/>
              <a:gd name="connsiteY3" fmla="*/ 262243 h 714830"/>
              <a:gd name="connsiteX4" fmla="*/ 546216 w 568330"/>
              <a:gd name="connsiteY4" fmla="*/ 262054 h 714830"/>
              <a:gd name="connsiteX5" fmla="*/ 284166 w 568330"/>
              <a:gd name="connsiteY5" fmla="*/ 0 h 714830"/>
              <a:gd name="connsiteX6" fmla="*/ 22114 w 568330"/>
              <a:gd name="connsiteY6" fmla="*/ 262054 h 714830"/>
              <a:gd name="connsiteX7" fmla="*/ 21364 w 568330"/>
              <a:gd name="connsiteY7" fmla="*/ 262804 h 714830"/>
              <a:gd name="connsiteX8" fmla="*/ 0 w 568330"/>
              <a:gd name="connsiteY8" fmla="*/ 284169 h 714830"/>
              <a:gd name="connsiteX9" fmla="*/ 0 w 568330"/>
              <a:gd name="connsiteY9" fmla="*/ 714830 h 7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8330" h="714830">
                <a:moveTo>
                  <a:pt x="568330" y="714829"/>
                </a:moveTo>
                <a:lnTo>
                  <a:pt x="568330" y="704210"/>
                </a:lnTo>
                <a:lnTo>
                  <a:pt x="568330" y="284169"/>
                </a:lnTo>
                <a:lnTo>
                  <a:pt x="546406" y="262243"/>
                </a:lnTo>
                <a:lnTo>
                  <a:pt x="546216" y="262054"/>
                </a:lnTo>
                <a:lnTo>
                  <a:pt x="284166" y="0"/>
                </a:lnTo>
                <a:lnTo>
                  <a:pt x="22114" y="262054"/>
                </a:lnTo>
                <a:lnTo>
                  <a:pt x="21364" y="262804"/>
                </a:lnTo>
                <a:lnTo>
                  <a:pt x="0" y="284169"/>
                </a:lnTo>
                <a:lnTo>
                  <a:pt x="0" y="714830"/>
                </a:lnTo>
                <a:close/>
              </a:path>
            </a:pathLst>
          </a:custGeom>
          <a:solidFill>
            <a:srgbClr val="0A2A6C"/>
          </a:solidFill>
          <a:ln>
            <a:noFill/>
          </a:ln>
          <a:effectLst>
            <a:outerShdw blurRad="406400" dist="1016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6575" y="367559"/>
            <a:ext cx="5252201" cy="688918"/>
            <a:chOff x="639426" y="534039"/>
            <a:chExt cx="5252201" cy="688918"/>
          </a:xfrm>
        </p:grpSpPr>
        <p:grpSp>
          <p:nvGrpSpPr>
            <p:cNvPr id="6" name="组合 5"/>
            <p:cNvGrpSpPr/>
            <p:nvPr/>
          </p:nvGrpSpPr>
          <p:grpSpPr>
            <a:xfrm>
              <a:off x="639426" y="534039"/>
              <a:ext cx="5252201" cy="598690"/>
              <a:chOff x="1780838" y="931069"/>
              <a:chExt cx="5252201" cy="598690"/>
            </a:xfrm>
          </p:grpSpPr>
          <p:sp>
            <p:nvSpPr>
              <p:cNvPr id="8" name="矩形 49"/>
              <p:cNvSpPr>
                <a:spLocks noChangeArrowheads="1"/>
              </p:cNvSpPr>
              <p:nvPr/>
            </p:nvSpPr>
            <p:spPr bwMode="auto">
              <a:xfrm>
                <a:off x="2161496" y="975494"/>
                <a:ext cx="4871543" cy="446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>
                  <a:lnSpc>
                    <a:spcPct val="80000"/>
                  </a:lnSpc>
                </a:pPr>
                <a:r>
                  <a:rPr lang="zh-CN" altLang="en-US" sz="2800" b="1" dirty="0">
                    <a:latin typeface="+mn-lt"/>
                    <a:ea typeface="+mn-ea"/>
                    <a:cs typeface="+mn-ea"/>
                    <a:sym typeface="+mn-lt"/>
                  </a:rPr>
                  <a:t>西安交通大学材料考研简介</a:t>
                </a:r>
                <a:endParaRPr lang="en-US" altLang="zh-CN" sz="2800" b="1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矩形 47"/>
              <p:cNvSpPr>
                <a:spLocks noChangeArrowheads="1"/>
              </p:cNvSpPr>
              <p:nvPr/>
            </p:nvSpPr>
            <p:spPr bwMode="auto">
              <a:xfrm>
                <a:off x="1780838" y="931069"/>
                <a:ext cx="428625" cy="598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CN" sz="4000" b="1" dirty="0">
                    <a:solidFill>
                      <a:srgbClr val="0A2A6C"/>
                    </a:solidFill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</p:grpSp>
        <p:sp>
          <p:nvSpPr>
            <p:cNvPr id="7" name="等腰三角形 45"/>
            <p:cNvSpPr>
              <a:spLocks noChangeArrowheads="1"/>
            </p:cNvSpPr>
            <p:nvPr/>
          </p:nvSpPr>
          <p:spPr bwMode="auto">
            <a:xfrm rot="10800000">
              <a:off x="1912090" y="1008852"/>
              <a:ext cx="347142" cy="214105"/>
            </a:xfrm>
            <a:prstGeom prst="triangle">
              <a:avLst>
                <a:gd name="adj" fmla="val 50000"/>
              </a:avLst>
            </a:prstGeom>
            <a:solidFill>
              <a:srgbClr val="0A2A6C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46" y="-120065"/>
            <a:ext cx="4368648" cy="12264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6E209E-DA72-F46B-B395-491D11C81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185"/>
          <a:stretch/>
        </p:blipFill>
        <p:spPr>
          <a:xfrm>
            <a:off x="721980" y="1157813"/>
            <a:ext cx="4781618" cy="13264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6C4FF35-53D5-C853-3A40-201DFBE3DE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631"/>
          <a:stretch/>
        </p:blipFill>
        <p:spPr>
          <a:xfrm>
            <a:off x="6315111" y="1786424"/>
            <a:ext cx="5230314" cy="42896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FEABA14-0935-76B5-24ED-376E5E08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2559"/>
          <a:stretch/>
        </p:blipFill>
        <p:spPr>
          <a:xfrm>
            <a:off x="646575" y="2912656"/>
            <a:ext cx="4664363" cy="3732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BC415-05A7-C92A-1861-42382CB96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C649579-8601-E9EB-54A6-9DD980AB0CF5}"/>
              </a:ext>
            </a:extLst>
          </p:cNvPr>
          <p:cNvSpPr/>
          <p:nvPr/>
        </p:nvSpPr>
        <p:spPr>
          <a:xfrm rot="16200000" flipV="1">
            <a:off x="80399" y="218898"/>
            <a:ext cx="568330" cy="714830"/>
          </a:xfrm>
          <a:custGeom>
            <a:avLst/>
            <a:gdLst>
              <a:gd name="connsiteX0" fmla="*/ 568330 w 568330"/>
              <a:gd name="connsiteY0" fmla="*/ 714829 h 714830"/>
              <a:gd name="connsiteX1" fmla="*/ 568330 w 568330"/>
              <a:gd name="connsiteY1" fmla="*/ 704210 h 714830"/>
              <a:gd name="connsiteX2" fmla="*/ 568330 w 568330"/>
              <a:gd name="connsiteY2" fmla="*/ 284169 h 714830"/>
              <a:gd name="connsiteX3" fmla="*/ 546406 w 568330"/>
              <a:gd name="connsiteY3" fmla="*/ 262243 h 714830"/>
              <a:gd name="connsiteX4" fmla="*/ 546216 w 568330"/>
              <a:gd name="connsiteY4" fmla="*/ 262054 h 714830"/>
              <a:gd name="connsiteX5" fmla="*/ 284166 w 568330"/>
              <a:gd name="connsiteY5" fmla="*/ 0 h 714830"/>
              <a:gd name="connsiteX6" fmla="*/ 22114 w 568330"/>
              <a:gd name="connsiteY6" fmla="*/ 262054 h 714830"/>
              <a:gd name="connsiteX7" fmla="*/ 21364 w 568330"/>
              <a:gd name="connsiteY7" fmla="*/ 262804 h 714830"/>
              <a:gd name="connsiteX8" fmla="*/ 0 w 568330"/>
              <a:gd name="connsiteY8" fmla="*/ 284169 h 714830"/>
              <a:gd name="connsiteX9" fmla="*/ 0 w 568330"/>
              <a:gd name="connsiteY9" fmla="*/ 714830 h 7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8330" h="714830">
                <a:moveTo>
                  <a:pt x="568330" y="714829"/>
                </a:moveTo>
                <a:lnTo>
                  <a:pt x="568330" y="704210"/>
                </a:lnTo>
                <a:lnTo>
                  <a:pt x="568330" y="284169"/>
                </a:lnTo>
                <a:lnTo>
                  <a:pt x="546406" y="262243"/>
                </a:lnTo>
                <a:lnTo>
                  <a:pt x="546216" y="262054"/>
                </a:lnTo>
                <a:lnTo>
                  <a:pt x="284166" y="0"/>
                </a:lnTo>
                <a:lnTo>
                  <a:pt x="22114" y="262054"/>
                </a:lnTo>
                <a:lnTo>
                  <a:pt x="21364" y="262804"/>
                </a:lnTo>
                <a:lnTo>
                  <a:pt x="0" y="284169"/>
                </a:lnTo>
                <a:lnTo>
                  <a:pt x="0" y="714830"/>
                </a:lnTo>
                <a:close/>
              </a:path>
            </a:pathLst>
          </a:custGeom>
          <a:solidFill>
            <a:srgbClr val="0A2A6C"/>
          </a:solidFill>
          <a:ln>
            <a:noFill/>
          </a:ln>
          <a:effectLst>
            <a:outerShdw blurRad="406400" dist="1016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483FB0-376D-8BA9-835A-40B27DBEB552}"/>
              </a:ext>
            </a:extLst>
          </p:cNvPr>
          <p:cNvGrpSpPr/>
          <p:nvPr/>
        </p:nvGrpSpPr>
        <p:grpSpPr>
          <a:xfrm>
            <a:off x="646575" y="367559"/>
            <a:ext cx="2867590" cy="688918"/>
            <a:chOff x="639426" y="534039"/>
            <a:chExt cx="2867590" cy="68891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65F437-6D10-1472-900F-60FDB1D6142B}"/>
                </a:ext>
              </a:extLst>
            </p:cNvPr>
            <p:cNvGrpSpPr/>
            <p:nvPr/>
          </p:nvGrpSpPr>
          <p:grpSpPr>
            <a:xfrm>
              <a:off x="639426" y="534039"/>
              <a:ext cx="2867590" cy="598690"/>
              <a:chOff x="1780838" y="931069"/>
              <a:chExt cx="2867590" cy="598690"/>
            </a:xfrm>
          </p:grpSpPr>
          <p:sp>
            <p:nvSpPr>
              <p:cNvPr id="10" name="矩形 49">
                <a:extLst>
                  <a:ext uri="{FF2B5EF4-FFF2-40B4-BE49-F238E27FC236}">
                    <a16:creationId xmlns:a16="http://schemas.microsoft.com/office/drawing/2014/main" id="{5E0CB8C1-62F7-9E23-9215-0119E694E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1497" y="975494"/>
                <a:ext cx="2486931" cy="446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>
                  <a:lnSpc>
                    <a:spcPct val="80000"/>
                  </a:lnSpc>
                </a:pPr>
                <a:r>
                  <a:rPr lang="zh-CN" altLang="en-US" sz="2800" b="1" dirty="0">
                    <a:latin typeface="+mn-lt"/>
                    <a:ea typeface="+mn-ea"/>
                    <a:cs typeface="+mn-ea"/>
                    <a:sym typeface="+mn-lt"/>
                  </a:rPr>
                  <a:t>专业课复习</a:t>
                </a:r>
                <a:endParaRPr lang="en-US" altLang="zh-CN" sz="2800" b="1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矩形 47">
                <a:extLst>
                  <a:ext uri="{FF2B5EF4-FFF2-40B4-BE49-F238E27FC236}">
                    <a16:creationId xmlns:a16="http://schemas.microsoft.com/office/drawing/2014/main" id="{79C13837-FB07-0921-D05F-1141A447B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0838" y="931069"/>
                <a:ext cx="428625" cy="598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CN" sz="4000" b="1" dirty="0">
                    <a:solidFill>
                      <a:srgbClr val="0A2A6C"/>
                    </a:solidFill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</a:p>
            </p:txBody>
          </p:sp>
        </p:grpSp>
        <p:sp>
          <p:nvSpPr>
            <p:cNvPr id="9" name="等腰三角形 45">
              <a:extLst>
                <a:ext uri="{FF2B5EF4-FFF2-40B4-BE49-F238E27FC236}">
                  <a16:creationId xmlns:a16="http://schemas.microsoft.com/office/drawing/2014/main" id="{8B54D17E-27DF-35FE-75F9-B632C9B541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912090" y="1008852"/>
              <a:ext cx="347142" cy="214105"/>
            </a:xfrm>
            <a:prstGeom prst="triangle">
              <a:avLst>
                <a:gd name="adj" fmla="val 50000"/>
              </a:avLst>
            </a:prstGeom>
            <a:solidFill>
              <a:srgbClr val="0A2A6C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913E6E9-86C8-E427-BCC9-07EB71134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46" y="-120065"/>
            <a:ext cx="4368648" cy="1226454"/>
          </a:xfrm>
          <a:prstGeom prst="rect">
            <a:avLst/>
          </a:prstGeom>
        </p:spPr>
      </p:pic>
      <p:sp>
        <p:nvSpPr>
          <p:cNvPr id="19" name="Rectangle 24">
            <a:extLst>
              <a:ext uri="{FF2B5EF4-FFF2-40B4-BE49-F238E27FC236}">
                <a16:creationId xmlns:a16="http://schemas.microsoft.com/office/drawing/2014/main" id="{86AE14B9-A072-625A-A89A-FD422E9B4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49" y="1236420"/>
            <a:ext cx="1762021" cy="5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75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参考书：</a:t>
            </a:r>
            <a:endParaRPr lang="en-US" altLang="zh-CN" sz="2400" b="1" dirty="0">
              <a:solidFill>
                <a:srgbClr val="0A2A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39D50F-582F-1CF0-4D7F-A47D5937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5" y="2213532"/>
            <a:ext cx="2190459" cy="29408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0FFC77-EF24-CA99-149C-6173515B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811" y="2295564"/>
            <a:ext cx="1955147" cy="28833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3FA5B9-F51E-3679-2F54-58FEC1FB9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752" y="2310575"/>
            <a:ext cx="2068371" cy="28928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0A1EB5-1F0F-B7AE-DA3D-A3D728D58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900" y="2310575"/>
            <a:ext cx="1955147" cy="28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8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 rot="16200000" flipV="1">
            <a:off x="80399" y="218898"/>
            <a:ext cx="568330" cy="714830"/>
          </a:xfrm>
          <a:custGeom>
            <a:avLst/>
            <a:gdLst>
              <a:gd name="connsiteX0" fmla="*/ 568330 w 568330"/>
              <a:gd name="connsiteY0" fmla="*/ 714829 h 714830"/>
              <a:gd name="connsiteX1" fmla="*/ 568330 w 568330"/>
              <a:gd name="connsiteY1" fmla="*/ 704210 h 714830"/>
              <a:gd name="connsiteX2" fmla="*/ 568330 w 568330"/>
              <a:gd name="connsiteY2" fmla="*/ 284169 h 714830"/>
              <a:gd name="connsiteX3" fmla="*/ 546406 w 568330"/>
              <a:gd name="connsiteY3" fmla="*/ 262243 h 714830"/>
              <a:gd name="connsiteX4" fmla="*/ 546216 w 568330"/>
              <a:gd name="connsiteY4" fmla="*/ 262054 h 714830"/>
              <a:gd name="connsiteX5" fmla="*/ 284166 w 568330"/>
              <a:gd name="connsiteY5" fmla="*/ 0 h 714830"/>
              <a:gd name="connsiteX6" fmla="*/ 22114 w 568330"/>
              <a:gd name="connsiteY6" fmla="*/ 262054 h 714830"/>
              <a:gd name="connsiteX7" fmla="*/ 21364 w 568330"/>
              <a:gd name="connsiteY7" fmla="*/ 262804 h 714830"/>
              <a:gd name="connsiteX8" fmla="*/ 0 w 568330"/>
              <a:gd name="connsiteY8" fmla="*/ 284169 h 714830"/>
              <a:gd name="connsiteX9" fmla="*/ 0 w 568330"/>
              <a:gd name="connsiteY9" fmla="*/ 714830 h 7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8330" h="714830">
                <a:moveTo>
                  <a:pt x="568330" y="714829"/>
                </a:moveTo>
                <a:lnTo>
                  <a:pt x="568330" y="704210"/>
                </a:lnTo>
                <a:lnTo>
                  <a:pt x="568330" y="284169"/>
                </a:lnTo>
                <a:lnTo>
                  <a:pt x="546406" y="262243"/>
                </a:lnTo>
                <a:lnTo>
                  <a:pt x="546216" y="262054"/>
                </a:lnTo>
                <a:lnTo>
                  <a:pt x="284166" y="0"/>
                </a:lnTo>
                <a:lnTo>
                  <a:pt x="22114" y="262054"/>
                </a:lnTo>
                <a:lnTo>
                  <a:pt x="21364" y="262804"/>
                </a:lnTo>
                <a:lnTo>
                  <a:pt x="0" y="284169"/>
                </a:lnTo>
                <a:lnTo>
                  <a:pt x="0" y="714830"/>
                </a:lnTo>
                <a:close/>
              </a:path>
            </a:pathLst>
          </a:custGeom>
          <a:solidFill>
            <a:srgbClr val="0A2A6C"/>
          </a:solidFill>
          <a:ln>
            <a:noFill/>
          </a:ln>
          <a:effectLst>
            <a:outerShdw blurRad="406400" dist="1016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46575" y="367559"/>
            <a:ext cx="3263945" cy="688918"/>
            <a:chOff x="639426" y="534039"/>
            <a:chExt cx="3263945" cy="688918"/>
          </a:xfrm>
        </p:grpSpPr>
        <p:grpSp>
          <p:nvGrpSpPr>
            <p:cNvPr id="8" name="组合 7"/>
            <p:cNvGrpSpPr/>
            <p:nvPr/>
          </p:nvGrpSpPr>
          <p:grpSpPr>
            <a:xfrm>
              <a:off x="639426" y="534039"/>
              <a:ext cx="3263945" cy="598690"/>
              <a:chOff x="1780838" y="931069"/>
              <a:chExt cx="3263945" cy="598690"/>
            </a:xfrm>
          </p:grpSpPr>
          <p:sp>
            <p:nvSpPr>
              <p:cNvPr id="10" name="矩形 49"/>
              <p:cNvSpPr>
                <a:spLocks noChangeArrowheads="1"/>
              </p:cNvSpPr>
              <p:nvPr/>
            </p:nvSpPr>
            <p:spPr bwMode="auto">
              <a:xfrm>
                <a:off x="2161497" y="975494"/>
                <a:ext cx="2883286" cy="446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>
                  <a:lnSpc>
                    <a:spcPct val="80000"/>
                  </a:lnSpc>
                </a:pPr>
                <a:r>
                  <a:rPr lang="zh-CN" altLang="en-US" sz="2800" b="1" dirty="0">
                    <a:latin typeface="+mn-lt"/>
                    <a:ea typeface="+mn-ea"/>
                    <a:cs typeface="+mn-ea"/>
                    <a:sym typeface="+mn-lt"/>
                  </a:rPr>
                  <a:t>数学二复习</a:t>
                </a:r>
                <a:endParaRPr lang="en-US" altLang="zh-CN" sz="2800" b="1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矩形 47"/>
              <p:cNvSpPr>
                <a:spLocks noChangeArrowheads="1"/>
              </p:cNvSpPr>
              <p:nvPr/>
            </p:nvSpPr>
            <p:spPr bwMode="auto">
              <a:xfrm>
                <a:off x="1780838" y="931069"/>
                <a:ext cx="428625" cy="598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CN" sz="4000" b="1" dirty="0">
                    <a:solidFill>
                      <a:srgbClr val="0A2A6C"/>
                    </a:solidFill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</a:p>
            </p:txBody>
          </p:sp>
        </p:grpSp>
        <p:sp>
          <p:nvSpPr>
            <p:cNvPr id="9" name="等腰三角形 45"/>
            <p:cNvSpPr>
              <a:spLocks noChangeArrowheads="1"/>
            </p:cNvSpPr>
            <p:nvPr/>
          </p:nvSpPr>
          <p:spPr bwMode="auto">
            <a:xfrm rot="10800000">
              <a:off x="1912090" y="1008852"/>
              <a:ext cx="347142" cy="214105"/>
            </a:xfrm>
            <a:prstGeom prst="triangle">
              <a:avLst>
                <a:gd name="adj" fmla="val 50000"/>
              </a:avLst>
            </a:prstGeom>
            <a:solidFill>
              <a:srgbClr val="0A2A6C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46" y="-120065"/>
            <a:ext cx="4368648" cy="1226454"/>
          </a:xfrm>
          <a:prstGeom prst="rect">
            <a:avLst/>
          </a:prstGeom>
        </p:spPr>
      </p:pic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1225169" y="1566674"/>
            <a:ext cx="2685351" cy="39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75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50000"/>
              </a:spcBef>
              <a:buClr>
                <a:srgbClr val="E74C21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5000"/>
              </a:spcBef>
              <a:buClr>
                <a:srgbClr val="67676B"/>
              </a:buClr>
              <a:buFont typeface="Franklin Gothic Book" panose="020B05030201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67676B"/>
              </a:buClr>
              <a:buFont typeface="Franklin Gothic Book" panose="020B0503020102020204" pitchFamily="34" charset="0"/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67676B"/>
              </a:buClr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选择合适的老师</a:t>
            </a:r>
            <a:endParaRPr lang="en-US" altLang="zh-CN" sz="2400" b="1" dirty="0">
              <a:solidFill>
                <a:srgbClr val="0A2A6C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时间安排</a:t>
            </a:r>
            <a:endParaRPr lang="en-US" altLang="zh-CN" sz="2400" b="1" dirty="0">
              <a:solidFill>
                <a:srgbClr val="0A2A6C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总结错题</a:t>
            </a:r>
            <a:endParaRPr lang="en-US" altLang="zh-CN" sz="2400" b="1" dirty="0">
              <a:solidFill>
                <a:srgbClr val="0A2A6C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刷真题</a:t>
            </a:r>
            <a:endParaRPr lang="en-US" altLang="zh-CN" sz="2400" b="1" dirty="0">
              <a:solidFill>
                <a:srgbClr val="0A2A6C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专注且细心</a:t>
            </a:r>
            <a:endParaRPr lang="en-US" altLang="zh-CN" sz="2400" b="1" dirty="0">
              <a:solidFill>
                <a:srgbClr val="0A2A6C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rPr>
              <a:t>考试技巧</a:t>
            </a:r>
            <a:endParaRPr lang="en-US" altLang="zh-CN" sz="2400" b="1" dirty="0">
              <a:solidFill>
                <a:srgbClr val="0A2A6C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en-US" altLang="zh-CN" sz="2400" b="1" dirty="0">
              <a:solidFill>
                <a:srgbClr val="0A2A6C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 rot="16200000" flipV="1">
            <a:off x="80399" y="218898"/>
            <a:ext cx="568330" cy="714830"/>
          </a:xfrm>
          <a:custGeom>
            <a:avLst/>
            <a:gdLst>
              <a:gd name="connsiteX0" fmla="*/ 568330 w 568330"/>
              <a:gd name="connsiteY0" fmla="*/ 714829 h 714830"/>
              <a:gd name="connsiteX1" fmla="*/ 568330 w 568330"/>
              <a:gd name="connsiteY1" fmla="*/ 704210 h 714830"/>
              <a:gd name="connsiteX2" fmla="*/ 568330 w 568330"/>
              <a:gd name="connsiteY2" fmla="*/ 284169 h 714830"/>
              <a:gd name="connsiteX3" fmla="*/ 546406 w 568330"/>
              <a:gd name="connsiteY3" fmla="*/ 262243 h 714830"/>
              <a:gd name="connsiteX4" fmla="*/ 546216 w 568330"/>
              <a:gd name="connsiteY4" fmla="*/ 262054 h 714830"/>
              <a:gd name="connsiteX5" fmla="*/ 284166 w 568330"/>
              <a:gd name="connsiteY5" fmla="*/ 0 h 714830"/>
              <a:gd name="connsiteX6" fmla="*/ 22114 w 568330"/>
              <a:gd name="connsiteY6" fmla="*/ 262054 h 714830"/>
              <a:gd name="connsiteX7" fmla="*/ 21364 w 568330"/>
              <a:gd name="connsiteY7" fmla="*/ 262804 h 714830"/>
              <a:gd name="connsiteX8" fmla="*/ 0 w 568330"/>
              <a:gd name="connsiteY8" fmla="*/ 284169 h 714830"/>
              <a:gd name="connsiteX9" fmla="*/ 0 w 568330"/>
              <a:gd name="connsiteY9" fmla="*/ 714830 h 7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8330" h="714830">
                <a:moveTo>
                  <a:pt x="568330" y="714829"/>
                </a:moveTo>
                <a:lnTo>
                  <a:pt x="568330" y="704210"/>
                </a:lnTo>
                <a:lnTo>
                  <a:pt x="568330" y="284169"/>
                </a:lnTo>
                <a:lnTo>
                  <a:pt x="546406" y="262243"/>
                </a:lnTo>
                <a:lnTo>
                  <a:pt x="546216" y="262054"/>
                </a:lnTo>
                <a:lnTo>
                  <a:pt x="284166" y="0"/>
                </a:lnTo>
                <a:lnTo>
                  <a:pt x="22114" y="262054"/>
                </a:lnTo>
                <a:lnTo>
                  <a:pt x="21364" y="262804"/>
                </a:lnTo>
                <a:lnTo>
                  <a:pt x="0" y="284169"/>
                </a:lnTo>
                <a:lnTo>
                  <a:pt x="0" y="714830"/>
                </a:lnTo>
                <a:close/>
              </a:path>
            </a:pathLst>
          </a:custGeom>
          <a:solidFill>
            <a:srgbClr val="0A2A6C"/>
          </a:solidFill>
          <a:ln>
            <a:noFill/>
          </a:ln>
          <a:effectLst>
            <a:outerShdw blurRad="406400" dist="1016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6575" y="367559"/>
            <a:ext cx="2733119" cy="688918"/>
            <a:chOff x="639426" y="534039"/>
            <a:chExt cx="2733119" cy="688918"/>
          </a:xfrm>
        </p:grpSpPr>
        <p:grpSp>
          <p:nvGrpSpPr>
            <p:cNvPr id="6" name="组合 5"/>
            <p:cNvGrpSpPr/>
            <p:nvPr/>
          </p:nvGrpSpPr>
          <p:grpSpPr>
            <a:xfrm>
              <a:off x="639426" y="534039"/>
              <a:ext cx="2733119" cy="598690"/>
              <a:chOff x="1780838" y="931069"/>
              <a:chExt cx="2733119" cy="598690"/>
            </a:xfrm>
          </p:grpSpPr>
          <p:sp>
            <p:nvSpPr>
              <p:cNvPr id="8" name="矩形 49"/>
              <p:cNvSpPr>
                <a:spLocks noChangeArrowheads="1"/>
              </p:cNvSpPr>
              <p:nvPr/>
            </p:nvSpPr>
            <p:spPr bwMode="auto">
              <a:xfrm>
                <a:off x="2161496" y="975494"/>
                <a:ext cx="2352461" cy="446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>
                  <a:lnSpc>
                    <a:spcPct val="80000"/>
                  </a:lnSpc>
                </a:pPr>
                <a:r>
                  <a:rPr lang="zh-CN" altLang="en-US" sz="2800" b="1" dirty="0">
                    <a:latin typeface="+mn-lt"/>
                    <a:ea typeface="+mn-ea"/>
                    <a:cs typeface="+mn-ea"/>
                    <a:sym typeface="+mn-lt"/>
                  </a:rPr>
                  <a:t>其他想说的</a:t>
                </a:r>
                <a:endParaRPr lang="en-US" altLang="zh-CN" sz="2800" b="1" strike="sngStrike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矩形 47"/>
              <p:cNvSpPr>
                <a:spLocks noChangeArrowheads="1"/>
              </p:cNvSpPr>
              <p:nvPr/>
            </p:nvSpPr>
            <p:spPr bwMode="auto">
              <a:xfrm>
                <a:off x="1780838" y="931069"/>
                <a:ext cx="428625" cy="598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75000"/>
                  </a:spcBef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50000"/>
                  </a:spcBef>
                  <a:buClr>
                    <a:srgbClr val="E74C21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5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−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67676B"/>
                  </a:buClr>
                  <a:buFont typeface="Franklin Gothic Book" panose="020B0503020102020204" pitchFamily="34" charset="0"/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rgbClr val="67676B"/>
                  </a:buClr>
                  <a:buChar char="•"/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CN" sz="4000" b="1" dirty="0">
                    <a:solidFill>
                      <a:srgbClr val="0A2A6C"/>
                    </a:solidFill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</a:p>
            </p:txBody>
          </p:sp>
        </p:grpSp>
        <p:sp>
          <p:nvSpPr>
            <p:cNvPr id="7" name="等腰三角形 45"/>
            <p:cNvSpPr>
              <a:spLocks noChangeArrowheads="1"/>
            </p:cNvSpPr>
            <p:nvPr/>
          </p:nvSpPr>
          <p:spPr bwMode="auto">
            <a:xfrm rot="10800000">
              <a:off x="1912090" y="1008852"/>
              <a:ext cx="347142" cy="214105"/>
            </a:xfrm>
            <a:prstGeom prst="triangle">
              <a:avLst>
                <a:gd name="adj" fmla="val 50000"/>
              </a:avLst>
            </a:prstGeom>
            <a:solidFill>
              <a:srgbClr val="0A2A6C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27021" y="1867961"/>
            <a:ext cx="1447061" cy="1310893"/>
            <a:chOff x="4011394" y="4154750"/>
            <a:chExt cx="1447061" cy="1310893"/>
          </a:xfrm>
        </p:grpSpPr>
        <p:sp>
          <p:nvSpPr>
            <p:cNvPr id="15" name="ValueShape4"/>
            <p:cNvSpPr/>
            <p:nvPr/>
          </p:nvSpPr>
          <p:spPr bwMode="auto">
            <a:xfrm>
              <a:off x="4147564" y="4154750"/>
              <a:ext cx="1310891" cy="1310893"/>
            </a:xfrm>
            <a:prstGeom prst="blockArc">
              <a:avLst>
                <a:gd name="adj1" fmla="val 16200000"/>
                <a:gd name="adj2" fmla="val 8424000"/>
                <a:gd name="adj3" fmla="val 1038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24"/>
            <p:cNvSpPr>
              <a:spLocks noChangeArrowheads="1"/>
            </p:cNvSpPr>
            <p:nvPr/>
          </p:nvSpPr>
          <p:spPr bwMode="auto">
            <a:xfrm>
              <a:off x="4011394" y="4226301"/>
              <a:ext cx="1447061" cy="838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3600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心态</a:t>
              </a:r>
              <a:endParaRPr lang="en-US" altLang="zh-CN" sz="36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462537" y="1867960"/>
            <a:ext cx="1447061" cy="1310893"/>
            <a:chOff x="1772718" y="4203142"/>
            <a:chExt cx="1447061" cy="1310893"/>
          </a:xfrm>
        </p:grpSpPr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1772718" y="4284040"/>
              <a:ext cx="1447061" cy="838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3600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坚持</a:t>
              </a:r>
              <a:endParaRPr lang="en-US" altLang="zh-CN" sz="36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ValueShape4"/>
            <p:cNvSpPr/>
            <p:nvPr/>
          </p:nvSpPr>
          <p:spPr bwMode="auto">
            <a:xfrm>
              <a:off x="1840802" y="4203142"/>
              <a:ext cx="1310891" cy="1310893"/>
            </a:xfrm>
            <a:prstGeom prst="blockArc">
              <a:avLst>
                <a:gd name="adj1" fmla="val 16200000"/>
                <a:gd name="adj2" fmla="val 8424000"/>
                <a:gd name="adj3" fmla="val 1038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735951" y="1867959"/>
            <a:ext cx="1465851" cy="1310893"/>
            <a:chOff x="7035821" y="3938805"/>
            <a:chExt cx="1465851" cy="1310893"/>
          </a:xfrm>
        </p:grpSpPr>
        <p:sp>
          <p:nvSpPr>
            <p:cNvPr id="22" name="ValueShape4"/>
            <p:cNvSpPr/>
            <p:nvPr/>
          </p:nvSpPr>
          <p:spPr bwMode="auto">
            <a:xfrm>
              <a:off x="7190781" y="3938805"/>
              <a:ext cx="1310891" cy="1310893"/>
            </a:xfrm>
            <a:prstGeom prst="blockArc">
              <a:avLst>
                <a:gd name="adj1" fmla="val 16200000"/>
                <a:gd name="adj2" fmla="val 8424000"/>
                <a:gd name="adj3" fmla="val 1038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240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24"/>
            <p:cNvSpPr>
              <a:spLocks noChangeArrowheads="1"/>
            </p:cNvSpPr>
            <p:nvPr/>
          </p:nvSpPr>
          <p:spPr bwMode="auto">
            <a:xfrm>
              <a:off x="7035821" y="4002100"/>
              <a:ext cx="1447061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75000"/>
                </a:spcBef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50000"/>
                </a:spcBef>
                <a:buClr>
                  <a:srgbClr val="E74C21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5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−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67676B"/>
                </a:buClr>
                <a:buFont typeface="Franklin Gothic Book" panose="020B0503020102020204" pitchFamily="34" charset="0"/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rgbClr val="67676B"/>
                </a:buClr>
                <a:buChar char="•"/>
                <a:defRPr sz="20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zh-CN" altLang="en-US" sz="3600" b="1" dirty="0">
                  <a:solidFill>
                    <a:srgbClr val="0A2A6C"/>
                  </a:solidFill>
                  <a:latin typeface="+mn-lt"/>
                  <a:ea typeface="+mn-ea"/>
                  <a:cs typeface="+mn-ea"/>
                  <a:sym typeface="+mn-lt"/>
                </a:rPr>
                <a:t>时间分配</a:t>
              </a:r>
              <a:endParaRPr lang="en-US" altLang="zh-CN" sz="3600" b="1" dirty="0">
                <a:solidFill>
                  <a:srgbClr val="0A2A6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287723" y="3810740"/>
            <a:ext cx="2517266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在各考研科目复习、大四课程任务以及毕业设计之间找到平衡点。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01549" y="3810740"/>
            <a:ext cx="2249667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掌握好自己的复习节奏，不要因为一些“卷王”过度焦虑。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32282" y="3810740"/>
            <a:ext cx="2517266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备考期间甚至到考试结束之前，都不要轻易放弃。坚持到底一定是性价比最高的选择。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46" y="-120065"/>
            <a:ext cx="4368648" cy="122645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2019.07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01495_2*m_h_a*1_1_1"/>
  <p:tag name="KSO_WM_TEMPLATE_CATEGORY" val="diagram"/>
  <p:tag name="KSO_WM_TEMPLATE_INDEX" val="20201495"/>
  <p:tag name="KSO_WM_UNIT_LAYERLEVEL" val="1_1_1"/>
  <p:tag name="KSO_WM_TAG_VERSION" val="1.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2019.08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01495_2*m_h_a*1_2_1"/>
  <p:tag name="KSO_WM_TEMPLATE_CATEGORY" val="diagram"/>
  <p:tag name="KSO_WM_TEMPLATE_INDEX" val="20201495"/>
  <p:tag name="KSO_WM_UNIT_LAYERLEVEL" val="1_1_1"/>
  <p:tag name="KSO_WM_TAG_VERSION" val="1.0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2019.09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01495_2*m_h_a*1_3_1"/>
  <p:tag name="KSO_WM_TEMPLATE_CATEGORY" val="diagram"/>
  <p:tag name="KSO_WM_TEMPLATE_INDEX" val="20201495"/>
  <p:tag name="KSO_WM_UNIT_LAYERLEVEL" val="1_1_1"/>
  <p:tag name="KSO_WM_TAG_VERSION" val="1.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2019.1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01495_2*m_h_a*1_4_1"/>
  <p:tag name="KSO_WM_TEMPLATE_CATEGORY" val="diagram"/>
  <p:tag name="KSO_WM_TEMPLATE_INDEX" val="20201495"/>
  <p:tag name="KSO_WM_UNIT_LAYERLEVEL" val="1_1_1"/>
  <p:tag name="KSO_WM_TAG_VERSION" val="1.0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2019.12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01495_2*m_h_a*1_5_1"/>
  <p:tag name="KSO_WM_TEMPLATE_CATEGORY" val="diagram"/>
  <p:tag name="KSO_WM_TEMPLATE_INDEX" val="20201495"/>
  <p:tag name="KSO_WM_UNIT_LAYERLEVEL" val="1_1_1"/>
  <p:tag name="KSO_WM_TAG_VERSION" val="1.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西电_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125"/>
      </a:accent1>
      <a:accent2>
        <a:srgbClr val="DC484C"/>
      </a:accent2>
      <a:accent3>
        <a:srgbClr val="EB9597"/>
      </a:accent3>
      <a:accent4>
        <a:srgbClr val="FFF2C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z="1600" spc="100" dirty="0">
            <a:solidFill>
              <a:schemeClr val="accent4">
                <a:lumMod val="20000"/>
                <a:lumOff val="80000"/>
              </a:schemeClr>
            </a:solidFill>
            <a:latin typeface="思源黑体 CN Normal" panose="020B0400000000000000" pitchFamily="34" charset="-122"/>
            <a:ea typeface="思源黑体 CN Normal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309</Words>
  <Application>Microsoft Office PowerPoint</Application>
  <PresentationFormat>宽屏</PresentationFormat>
  <Paragraphs>68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方正小标宋简体</vt:lpstr>
      <vt:lpstr>思源黑体 CN Heavy</vt:lpstr>
      <vt:lpstr>Wingdings</vt:lpstr>
      <vt:lpstr>思源宋体 Heavy</vt:lpstr>
      <vt:lpstr>等线</vt:lpstr>
      <vt:lpstr>思源黑体 CN Medium</vt:lpstr>
      <vt:lpstr>宋体</vt:lpstr>
      <vt:lpstr>Arial</vt:lpstr>
      <vt:lpstr>思源黑体 CN Normal</vt:lpstr>
      <vt:lpstr>等线 Light</vt:lpstr>
      <vt:lpstr>Calibri</vt:lpstr>
      <vt:lpstr>2_Office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yehong liu</cp:lastModifiedBy>
  <cp:revision>152</cp:revision>
  <dcterms:created xsi:type="dcterms:W3CDTF">2019-06-19T02:08:00Z</dcterms:created>
  <dcterms:modified xsi:type="dcterms:W3CDTF">2025-05-24T09:39:06Z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2052-11.1.0.10943</vt:lpwstr>
  </property>
  <property fmtid="{D5CDD505-2E9C-101B-9397-08002B2CF9AE}" pid="3" name="ICV">
    <vt:lpwstr>6A175A7B053944FDB39AB5345C80776A</vt:lpwstr>
  </property>
</Properties>
</file>